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8" r:id="rId2"/>
    <p:sldId id="266" r:id="rId3"/>
    <p:sldId id="267" r:id="rId4"/>
    <p:sldId id="265" r:id="rId5"/>
    <p:sldId id="264" r:id="rId6"/>
    <p:sldId id="260" r:id="rId7"/>
    <p:sldId id="261" r:id="rId8"/>
    <p:sldId id="262" r:id="rId9"/>
    <p:sldId id="257" r:id="rId10"/>
    <p:sldId id="256" r:id="rId11"/>
    <p:sldId id="259" r:id="rId12"/>
    <p:sldId id="269"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3" d="100"/>
          <a:sy n="53" d="100"/>
        </p:scale>
        <p:origin x="-990"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[1st Quarter Tardy.xlsx]Sheet1!PivotTable1</c:name>
    <c:fmtId val="-1"/>
  </c:pivotSource>
  <c:chart>
    <c:title>
      <c:tx>
        <c:rich>
          <a:bodyPr/>
          <a:lstStyle/>
          <a:p>
            <a:pPr>
              <a:defRPr/>
            </a:pPr>
            <a:r>
              <a:rPr lang="en-US" dirty="0"/>
              <a:t>Students with at least 1 Unexcused Tardy</a:t>
            </a:r>
          </a:p>
        </c:rich>
      </c:tx>
      <c:layout/>
      <c:overlay val="0"/>
    </c:title>
    <c:autoTitleDeleted val="0"/>
    <c:pivotFmts>
      <c:pivotFmt>
        <c:idx val="0"/>
        <c:marker>
          <c:symbol val="none"/>
        </c:marker>
        <c:dLbl>
          <c:idx val="0"/>
          <c:spPr/>
          <c:txPr>
            <a:bodyPr/>
            <a:lstStyle/>
            <a:p>
              <a:pPr>
                <a:defRPr/>
              </a:pPr>
              <a:endParaRPr lang="en-US"/>
            </a:p>
          </c:txPr>
          <c:showLegendKey val="0"/>
          <c:showVal val="1"/>
          <c:showCatName val="0"/>
          <c:showSerName val="0"/>
          <c:showPercent val="0"/>
          <c:showBubbleSize val="0"/>
        </c:dLbl>
      </c:pivotFmt>
      <c:pivotFmt>
        <c:idx val="1"/>
        <c:marker>
          <c:symbol val="none"/>
        </c:marker>
        <c:dLbl>
          <c:idx val="0"/>
          <c:spPr/>
          <c:txPr>
            <a:bodyPr/>
            <a:lstStyle/>
            <a:p>
              <a:pPr>
                <a:defRPr/>
              </a:pPr>
              <a:endParaRPr lang="en-US"/>
            </a:p>
          </c:txPr>
          <c:showLegendKey val="0"/>
          <c:showVal val="1"/>
          <c:showCatName val="0"/>
          <c:showSerName val="0"/>
          <c:showPercent val="0"/>
          <c:showBubbleSize val="0"/>
        </c:dLbl>
      </c:pivotFmt>
      <c:pivotFmt>
        <c:idx val="2"/>
        <c:marker>
          <c:symbol val="none"/>
        </c:marker>
        <c:dLbl>
          <c:idx val="0"/>
          <c:spPr/>
          <c:txPr>
            <a:bodyPr/>
            <a:lstStyle/>
            <a:p>
              <a:pPr>
                <a:defRPr/>
              </a:pPr>
              <a:endParaRPr lang="en-US"/>
            </a:p>
          </c:txPr>
          <c:showLegendKey val="0"/>
          <c:showVal val="1"/>
          <c:showCatName val="0"/>
          <c:showSerName val="0"/>
          <c:showPercent val="0"/>
          <c:showBubbleSize val="0"/>
        </c:dLbl>
      </c:pivotFmt>
    </c:pivotFmts>
    <c:plotArea>
      <c:layout/>
      <c:barChart>
        <c:barDir val="col"/>
        <c:grouping val="clustered"/>
        <c:varyColors val="0"/>
        <c:ser>
          <c:idx val="0"/>
          <c:order val="0"/>
          <c:tx>
            <c:strRef>
              <c:f>Sheet1!$B$3</c:f>
              <c:strCache>
                <c:ptCount val="1"/>
                <c:pt idx="0">
                  <c:v>Total</c:v>
                </c:pt>
              </c:strCache>
            </c:strRef>
          </c:tx>
          <c:invertIfNegative val="0"/>
          <c:dLbls>
            <c:txPr>
              <a:bodyPr/>
              <a:lstStyle/>
              <a:p>
                <a:pPr>
                  <a:defRPr/>
                </a:pPr>
                <a:endParaRPr lang="en-US"/>
              </a:p>
            </c:txPr>
            <c:showLegendKey val="0"/>
            <c:showVal val="1"/>
            <c:showCatName val="0"/>
            <c:showSerName val="0"/>
            <c:showPercent val="0"/>
            <c:showBubbleSize val="0"/>
            <c:showLeaderLines val="0"/>
          </c:dLbls>
          <c:cat>
            <c:strRef>
              <c:f>Sheet1!$A$4:$A$10</c:f>
              <c:strCache>
                <c:ptCount val="6"/>
                <c:pt idx="0">
                  <c:v>8</c:v>
                </c:pt>
                <c:pt idx="1">
                  <c:v>9</c:v>
                </c:pt>
                <c:pt idx="2">
                  <c:v>10</c:v>
                </c:pt>
                <c:pt idx="3">
                  <c:v>11</c:v>
                </c:pt>
                <c:pt idx="4">
                  <c:v>12</c:v>
                </c:pt>
                <c:pt idx="5">
                  <c:v>(blank)</c:v>
                </c:pt>
              </c:strCache>
            </c:strRef>
          </c:cat>
          <c:val>
            <c:numRef>
              <c:f>Sheet1!$B$4:$B$10</c:f>
              <c:numCache>
                <c:formatCode>General</c:formatCode>
                <c:ptCount val="6"/>
                <c:pt idx="0">
                  <c:v>1</c:v>
                </c:pt>
                <c:pt idx="1">
                  <c:v>220</c:v>
                </c:pt>
                <c:pt idx="2">
                  <c:v>235</c:v>
                </c:pt>
                <c:pt idx="3">
                  <c:v>210</c:v>
                </c:pt>
                <c:pt idx="4">
                  <c:v>244</c:v>
                </c:pt>
              </c:numCache>
            </c:numRef>
          </c:val>
        </c:ser>
        <c:dLbls>
          <c:showLegendKey val="0"/>
          <c:showVal val="0"/>
          <c:showCatName val="0"/>
          <c:showSerName val="0"/>
          <c:showPercent val="0"/>
          <c:showBubbleSize val="0"/>
        </c:dLbls>
        <c:gapWidth val="150"/>
        <c:axId val="6715648"/>
        <c:axId val="6717440"/>
      </c:barChart>
      <c:catAx>
        <c:axId val="6715648"/>
        <c:scaling>
          <c:orientation val="minMax"/>
        </c:scaling>
        <c:delete val="0"/>
        <c:axPos val="b"/>
        <c:majorTickMark val="out"/>
        <c:minorTickMark val="none"/>
        <c:tickLblPos val="nextTo"/>
        <c:crossAx val="6717440"/>
        <c:crosses val="autoZero"/>
        <c:auto val="1"/>
        <c:lblAlgn val="ctr"/>
        <c:lblOffset val="100"/>
        <c:noMultiLvlLbl val="0"/>
      </c:catAx>
      <c:valAx>
        <c:axId val="6717440"/>
        <c:scaling>
          <c:orientation val="minMax"/>
        </c:scaling>
        <c:delete val="0"/>
        <c:axPos val="l"/>
        <c:majorGridlines/>
        <c:numFmt formatCode="General" sourceLinked="1"/>
        <c:majorTickMark val="out"/>
        <c:minorTickMark val="none"/>
        <c:tickLblPos val="nextTo"/>
        <c:crossAx val="6715648"/>
        <c:crosses val="autoZero"/>
        <c:crossBetween val="between"/>
      </c:valAx>
    </c:plotArea>
    <c:legend>
      <c:legendPos val="r"/>
      <c:layout/>
      <c:overlay val="0"/>
    </c:legend>
    <c:plotVisOnly val="1"/>
    <c:dispBlanksAs val="gap"/>
    <c:showDLblsOverMax val="0"/>
  </c:chart>
  <c:externalData r:id="rId1">
    <c:autoUpdate val="0"/>
  </c:externalData>
  <c:extLst>
    <c:ext xmlns:c14="http://schemas.microsoft.com/office/drawing/2007/8/2/chart" uri="{781A3756-C4B2-4CAC-9D66-4F8BD8637D16}">
      <c14:pivotOptions>
        <c14:dropZoneFilter val="1"/>
        <c14:dropZoneCategories val="1"/>
        <c14:dropZoneData val="1"/>
        <c14:dropZoneSeries val="1"/>
        <c14:dropZonesVisible val="1"/>
      </c14:pivotOptions>
    </c:ext>
  </c:extLst>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F5C45AD-DFE2-4526-9497-49E3EC56EA15}" type="datetimeFigureOut">
              <a:rPr lang="en-US" smtClean="0"/>
              <a:t>11/7/2012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87BFE69-1554-4F08-9074-2286A1FEFCB7}" type="slidenum">
              <a:rPr lang="en-US" smtClean="0"/>
              <a:t>‹#›</a:t>
            </a:fld>
            <a:endParaRPr lang="en-US"/>
          </a:p>
        </p:txBody>
      </p:sp>
    </p:spTree>
    <p:extLst>
      <p:ext uri="{BB962C8B-B14F-4D97-AF65-F5344CB8AC3E}">
        <p14:creationId xmlns:p14="http://schemas.microsoft.com/office/powerpoint/2010/main" val="24159273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87BFE69-1554-4F08-9074-2286A1FEFCB7}" type="slidenum">
              <a:rPr lang="en-US" smtClean="0"/>
              <a:t>12</a:t>
            </a:fld>
            <a:endParaRPr lang="en-US"/>
          </a:p>
        </p:txBody>
      </p:sp>
    </p:spTree>
    <p:extLst>
      <p:ext uri="{BB962C8B-B14F-4D97-AF65-F5344CB8AC3E}">
        <p14:creationId xmlns:p14="http://schemas.microsoft.com/office/powerpoint/2010/main" val="36920046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04E6B42-EB8C-402C-ADE3-5E7C5E693DF2}" type="datetimeFigureOut">
              <a:rPr lang="en-US" smtClean="0"/>
              <a:t>11/7/2012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D7AC783-63EB-4693-84F2-61BEA59D4D34}" type="slidenum">
              <a:rPr lang="en-US" smtClean="0"/>
              <a:t>‹#›</a:t>
            </a:fld>
            <a:endParaRPr lang="en-US" dirty="0"/>
          </a:p>
        </p:txBody>
      </p:sp>
    </p:spTree>
    <p:extLst>
      <p:ext uri="{BB962C8B-B14F-4D97-AF65-F5344CB8AC3E}">
        <p14:creationId xmlns:p14="http://schemas.microsoft.com/office/powerpoint/2010/main" val="24196761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4E6B42-EB8C-402C-ADE3-5E7C5E693DF2}" type="datetimeFigureOut">
              <a:rPr lang="en-US" smtClean="0"/>
              <a:t>11/7/2012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D7AC783-63EB-4693-84F2-61BEA59D4D34}" type="slidenum">
              <a:rPr lang="en-US" smtClean="0"/>
              <a:t>‹#›</a:t>
            </a:fld>
            <a:endParaRPr lang="en-US" dirty="0"/>
          </a:p>
        </p:txBody>
      </p:sp>
    </p:spTree>
    <p:extLst>
      <p:ext uri="{BB962C8B-B14F-4D97-AF65-F5344CB8AC3E}">
        <p14:creationId xmlns:p14="http://schemas.microsoft.com/office/powerpoint/2010/main" val="31929042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4E6B42-EB8C-402C-ADE3-5E7C5E693DF2}" type="datetimeFigureOut">
              <a:rPr lang="en-US" smtClean="0"/>
              <a:t>11/7/2012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D7AC783-63EB-4693-84F2-61BEA59D4D34}" type="slidenum">
              <a:rPr lang="en-US" smtClean="0"/>
              <a:t>‹#›</a:t>
            </a:fld>
            <a:endParaRPr lang="en-US" dirty="0"/>
          </a:p>
        </p:txBody>
      </p:sp>
    </p:spTree>
    <p:extLst>
      <p:ext uri="{BB962C8B-B14F-4D97-AF65-F5344CB8AC3E}">
        <p14:creationId xmlns:p14="http://schemas.microsoft.com/office/powerpoint/2010/main" val="19745854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4E6B42-EB8C-402C-ADE3-5E7C5E693DF2}" type="datetimeFigureOut">
              <a:rPr lang="en-US" smtClean="0"/>
              <a:t>11/7/2012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D7AC783-63EB-4693-84F2-61BEA59D4D34}" type="slidenum">
              <a:rPr lang="en-US" smtClean="0"/>
              <a:t>‹#›</a:t>
            </a:fld>
            <a:endParaRPr lang="en-US" dirty="0"/>
          </a:p>
        </p:txBody>
      </p:sp>
    </p:spTree>
    <p:extLst>
      <p:ext uri="{BB962C8B-B14F-4D97-AF65-F5344CB8AC3E}">
        <p14:creationId xmlns:p14="http://schemas.microsoft.com/office/powerpoint/2010/main" val="33874792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4E6B42-EB8C-402C-ADE3-5E7C5E693DF2}" type="datetimeFigureOut">
              <a:rPr lang="en-US" smtClean="0"/>
              <a:t>11/7/2012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D7AC783-63EB-4693-84F2-61BEA59D4D34}" type="slidenum">
              <a:rPr lang="en-US" smtClean="0"/>
              <a:t>‹#›</a:t>
            </a:fld>
            <a:endParaRPr lang="en-US" dirty="0"/>
          </a:p>
        </p:txBody>
      </p:sp>
    </p:spTree>
    <p:extLst>
      <p:ext uri="{BB962C8B-B14F-4D97-AF65-F5344CB8AC3E}">
        <p14:creationId xmlns:p14="http://schemas.microsoft.com/office/powerpoint/2010/main" val="27741994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04E6B42-EB8C-402C-ADE3-5E7C5E693DF2}" type="datetimeFigureOut">
              <a:rPr lang="en-US" smtClean="0"/>
              <a:t>11/7/2012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D7AC783-63EB-4693-84F2-61BEA59D4D34}" type="slidenum">
              <a:rPr lang="en-US" smtClean="0"/>
              <a:t>‹#›</a:t>
            </a:fld>
            <a:endParaRPr lang="en-US" dirty="0"/>
          </a:p>
        </p:txBody>
      </p:sp>
    </p:spTree>
    <p:extLst>
      <p:ext uri="{BB962C8B-B14F-4D97-AF65-F5344CB8AC3E}">
        <p14:creationId xmlns:p14="http://schemas.microsoft.com/office/powerpoint/2010/main" val="37550454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04E6B42-EB8C-402C-ADE3-5E7C5E693DF2}" type="datetimeFigureOut">
              <a:rPr lang="en-US" smtClean="0"/>
              <a:t>11/7/2012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D7AC783-63EB-4693-84F2-61BEA59D4D34}" type="slidenum">
              <a:rPr lang="en-US" smtClean="0"/>
              <a:t>‹#›</a:t>
            </a:fld>
            <a:endParaRPr lang="en-US" dirty="0"/>
          </a:p>
        </p:txBody>
      </p:sp>
    </p:spTree>
    <p:extLst>
      <p:ext uri="{BB962C8B-B14F-4D97-AF65-F5344CB8AC3E}">
        <p14:creationId xmlns:p14="http://schemas.microsoft.com/office/powerpoint/2010/main" val="15753897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04E6B42-EB8C-402C-ADE3-5E7C5E693DF2}" type="datetimeFigureOut">
              <a:rPr lang="en-US" smtClean="0"/>
              <a:t>11/7/2012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D7AC783-63EB-4693-84F2-61BEA59D4D34}" type="slidenum">
              <a:rPr lang="en-US" smtClean="0"/>
              <a:t>‹#›</a:t>
            </a:fld>
            <a:endParaRPr lang="en-US" dirty="0"/>
          </a:p>
        </p:txBody>
      </p:sp>
    </p:spTree>
    <p:extLst>
      <p:ext uri="{BB962C8B-B14F-4D97-AF65-F5344CB8AC3E}">
        <p14:creationId xmlns:p14="http://schemas.microsoft.com/office/powerpoint/2010/main" val="22302630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4E6B42-EB8C-402C-ADE3-5E7C5E693DF2}" type="datetimeFigureOut">
              <a:rPr lang="en-US" smtClean="0"/>
              <a:t>11/7/2012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D7AC783-63EB-4693-84F2-61BEA59D4D34}" type="slidenum">
              <a:rPr lang="en-US" smtClean="0"/>
              <a:t>‹#›</a:t>
            </a:fld>
            <a:endParaRPr lang="en-US" dirty="0"/>
          </a:p>
        </p:txBody>
      </p:sp>
    </p:spTree>
    <p:extLst>
      <p:ext uri="{BB962C8B-B14F-4D97-AF65-F5344CB8AC3E}">
        <p14:creationId xmlns:p14="http://schemas.microsoft.com/office/powerpoint/2010/main" val="27377027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4E6B42-EB8C-402C-ADE3-5E7C5E693DF2}" type="datetimeFigureOut">
              <a:rPr lang="en-US" smtClean="0"/>
              <a:t>11/7/2012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D7AC783-63EB-4693-84F2-61BEA59D4D34}" type="slidenum">
              <a:rPr lang="en-US" smtClean="0"/>
              <a:t>‹#›</a:t>
            </a:fld>
            <a:endParaRPr lang="en-US" dirty="0"/>
          </a:p>
        </p:txBody>
      </p:sp>
    </p:spTree>
    <p:extLst>
      <p:ext uri="{BB962C8B-B14F-4D97-AF65-F5344CB8AC3E}">
        <p14:creationId xmlns:p14="http://schemas.microsoft.com/office/powerpoint/2010/main" val="12844092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4E6B42-EB8C-402C-ADE3-5E7C5E693DF2}" type="datetimeFigureOut">
              <a:rPr lang="en-US" smtClean="0"/>
              <a:t>11/7/2012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D7AC783-63EB-4693-84F2-61BEA59D4D34}" type="slidenum">
              <a:rPr lang="en-US" smtClean="0"/>
              <a:t>‹#›</a:t>
            </a:fld>
            <a:endParaRPr lang="en-US" dirty="0"/>
          </a:p>
        </p:txBody>
      </p:sp>
    </p:spTree>
    <p:extLst>
      <p:ext uri="{BB962C8B-B14F-4D97-AF65-F5344CB8AC3E}">
        <p14:creationId xmlns:p14="http://schemas.microsoft.com/office/powerpoint/2010/main" val="23422580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4E6B42-EB8C-402C-ADE3-5E7C5E693DF2}" type="datetimeFigureOut">
              <a:rPr lang="en-US" smtClean="0"/>
              <a:t>11/7/2012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7AC783-63EB-4693-84F2-61BEA59D4D34}" type="slidenum">
              <a:rPr lang="en-US" smtClean="0"/>
              <a:t>‹#›</a:t>
            </a:fld>
            <a:endParaRPr lang="en-US" dirty="0"/>
          </a:p>
        </p:txBody>
      </p:sp>
    </p:spTree>
    <p:extLst>
      <p:ext uri="{BB962C8B-B14F-4D97-AF65-F5344CB8AC3E}">
        <p14:creationId xmlns:p14="http://schemas.microsoft.com/office/powerpoint/2010/main" val="3213682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Best Practices and Processes to Support Great People</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52600" y="1752600"/>
            <a:ext cx="5867400" cy="3886200"/>
          </a:xfrm>
        </p:spPr>
      </p:pic>
      <p:sp>
        <p:nvSpPr>
          <p:cNvPr id="5" name="TextBox 4"/>
          <p:cNvSpPr txBox="1"/>
          <p:nvPr/>
        </p:nvSpPr>
        <p:spPr>
          <a:xfrm>
            <a:off x="990600" y="5758934"/>
            <a:ext cx="7010400" cy="830997"/>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sz="2400" b="1" dirty="0" smtClean="0">
                <a:latin typeface="Bradley Hand ITC" pitchFamily="66" charset="0"/>
              </a:rPr>
              <a:t>We will do everything we can to support you on the road to change</a:t>
            </a:r>
            <a:endParaRPr lang="en-US" sz="2400" b="1" dirty="0">
              <a:latin typeface="Bradley Hand ITC" pitchFamily="66" charset="0"/>
            </a:endParaRPr>
          </a:p>
        </p:txBody>
      </p:sp>
    </p:spTree>
    <p:extLst>
      <p:ext uri="{BB962C8B-B14F-4D97-AF65-F5344CB8AC3E}">
        <p14:creationId xmlns:p14="http://schemas.microsoft.com/office/powerpoint/2010/main" val="4779748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Best Practice and Strong Process to Support Great People</a:t>
            </a:r>
            <a:endParaRPr lang="en-US"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62000" y="1524000"/>
            <a:ext cx="7543799" cy="4495800"/>
          </a:xfrm>
        </p:spPr>
      </p:pic>
    </p:spTree>
    <p:extLst>
      <p:ext uri="{BB962C8B-B14F-4D97-AF65-F5344CB8AC3E}">
        <p14:creationId xmlns:p14="http://schemas.microsoft.com/office/powerpoint/2010/main" val="341024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Universal Interventions</a:t>
            </a:r>
            <a:endParaRPr lang="en-US" dirty="0"/>
          </a:p>
        </p:txBody>
      </p:sp>
      <p:sp>
        <p:nvSpPr>
          <p:cNvPr id="4" name="Text Placeholder 3"/>
          <p:cNvSpPr>
            <a:spLocks noGrp="1"/>
          </p:cNvSpPr>
          <p:nvPr>
            <p:ph type="body" idx="1"/>
          </p:nvPr>
        </p:nvSpPr>
        <p:spPr/>
        <p:txBody>
          <a:bodyPr/>
          <a:lstStyle/>
          <a:p>
            <a:pPr algn="ctr"/>
            <a:r>
              <a:rPr lang="en-US" dirty="0" smtClean="0"/>
              <a:t>Academic</a:t>
            </a:r>
            <a:endParaRPr lang="en-US" dirty="0"/>
          </a:p>
        </p:txBody>
      </p:sp>
      <p:sp>
        <p:nvSpPr>
          <p:cNvPr id="5" name="Content Placeholder 4"/>
          <p:cNvSpPr>
            <a:spLocks noGrp="1"/>
          </p:cNvSpPr>
          <p:nvPr>
            <p:ph sz="half" idx="2"/>
          </p:nvPr>
        </p:nvSpPr>
        <p:spPr/>
        <p:txBody>
          <a:bodyPr>
            <a:normAutofit fontScale="85000" lnSpcReduction="20000"/>
          </a:bodyPr>
          <a:lstStyle/>
          <a:p>
            <a:r>
              <a:rPr lang="en-US" dirty="0" smtClean="0"/>
              <a:t>Classroom</a:t>
            </a:r>
          </a:p>
          <a:p>
            <a:pPr lvl="1"/>
            <a:r>
              <a:rPr lang="en-US" dirty="0" smtClean="0"/>
              <a:t>Daily, how do we communicate what is expected?</a:t>
            </a:r>
          </a:p>
          <a:p>
            <a:pPr lvl="1"/>
            <a:r>
              <a:rPr lang="en-US" dirty="0" smtClean="0"/>
              <a:t>Daily how do we promote/recognize positive results?</a:t>
            </a:r>
          </a:p>
          <a:p>
            <a:pPr lvl="1"/>
            <a:r>
              <a:rPr lang="en-US" dirty="0" smtClean="0"/>
              <a:t>What is the procedure when expectations are not met?</a:t>
            </a:r>
          </a:p>
          <a:p>
            <a:r>
              <a:rPr lang="en-US" dirty="0" smtClean="0"/>
              <a:t>School Wide</a:t>
            </a:r>
          </a:p>
          <a:p>
            <a:pPr lvl="1"/>
            <a:r>
              <a:rPr lang="en-US" dirty="0" smtClean="0"/>
              <a:t>Daily how do we communicate what is expected?</a:t>
            </a:r>
          </a:p>
          <a:p>
            <a:pPr lvl="1"/>
            <a:r>
              <a:rPr lang="en-US" dirty="0" smtClean="0"/>
              <a:t>Daily, how do we promote recognize positive results?</a:t>
            </a:r>
          </a:p>
          <a:p>
            <a:pPr lvl="1"/>
            <a:r>
              <a:rPr lang="en-US" dirty="0" smtClean="0"/>
              <a:t>What is the procedure when expectations are not met?</a:t>
            </a:r>
            <a:endParaRPr lang="en-US" dirty="0"/>
          </a:p>
        </p:txBody>
      </p:sp>
      <p:sp>
        <p:nvSpPr>
          <p:cNvPr id="6" name="Text Placeholder 5"/>
          <p:cNvSpPr>
            <a:spLocks noGrp="1"/>
          </p:cNvSpPr>
          <p:nvPr>
            <p:ph type="body" sz="quarter" idx="3"/>
          </p:nvPr>
        </p:nvSpPr>
        <p:spPr/>
        <p:txBody>
          <a:bodyPr/>
          <a:lstStyle/>
          <a:p>
            <a:pPr algn="ctr"/>
            <a:r>
              <a:rPr lang="en-US" dirty="0" smtClean="0"/>
              <a:t>Behavioral</a:t>
            </a:r>
            <a:endParaRPr lang="en-US" dirty="0"/>
          </a:p>
        </p:txBody>
      </p:sp>
      <p:sp>
        <p:nvSpPr>
          <p:cNvPr id="7" name="Content Placeholder 6"/>
          <p:cNvSpPr>
            <a:spLocks noGrp="1"/>
          </p:cNvSpPr>
          <p:nvPr>
            <p:ph sz="quarter" idx="4"/>
          </p:nvPr>
        </p:nvSpPr>
        <p:spPr/>
        <p:txBody>
          <a:bodyPr>
            <a:normAutofit fontScale="85000" lnSpcReduction="20000"/>
          </a:bodyPr>
          <a:lstStyle/>
          <a:p>
            <a:r>
              <a:rPr lang="en-US" dirty="0" smtClean="0"/>
              <a:t>Classroom</a:t>
            </a:r>
          </a:p>
          <a:p>
            <a:pPr lvl="1"/>
            <a:r>
              <a:rPr lang="en-US" dirty="0" smtClean="0"/>
              <a:t>Daily, how are behavioral expectations taught/communicated?</a:t>
            </a:r>
          </a:p>
          <a:p>
            <a:pPr lvl="1"/>
            <a:r>
              <a:rPr lang="en-US" dirty="0" smtClean="0"/>
              <a:t>Daily, how is the classroom set up to promote &amp; recognize desired behaviors?</a:t>
            </a:r>
          </a:p>
          <a:p>
            <a:pPr lvl="1"/>
            <a:r>
              <a:rPr lang="en-US" dirty="0" smtClean="0"/>
              <a:t>What are the classroom policies for addressing undesired behaviors?</a:t>
            </a:r>
          </a:p>
          <a:p>
            <a:r>
              <a:rPr lang="en-US" dirty="0" smtClean="0"/>
              <a:t>School Wide</a:t>
            </a:r>
          </a:p>
          <a:p>
            <a:pPr lvl="1"/>
            <a:r>
              <a:rPr lang="en-US" dirty="0" smtClean="0"/>
              <a:t>Daily, how do we communicate what is expected?</a:t>
            </a:r>
          </a:p>
          <a:p>
            <a:pPr lvl="1"/>
            <a:r>
              <a:rPr lang="en-US" dirty="0" smtClean="0"/>
              <a:t>Daily, how do we recognize and promote desired behavior?</a:t>
            </a:r>
          </a:p>
          <a:p>
            <a:pPr lvl="1"/>
            <a:r>
              <a:rPr lang="en-US" dirty="0" smtClean="0"/>
              <a:t>What do we do to re-teach/re-direct?</a:t>
            </a:r>
            <a:endParaRPr lang="en-US" dirty="0"/>
          </a:p>
        </p:txBody>
      </p:sp>
    </p:spTree>
    <p:extLst>
      <p:ext uri="{BB962C8B-B14F-4D97-AF65-F5344CB8AC3E}">
        <p14:creationId xmlns:p14="http://schemas.microsoft.com/office/powerpoint/2010/main" val="41767227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Observations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We have GREAT People!</a:t>
            </a:r>
          </a:p>
          <a:p>
            <a:r>
              <a:rPr lang="en-US" dirty="0" smtClean="0"/>
              <a:t>We </a:t>
            </a:r>
            <a:r>
              <a:rPr lang="en-US" dirty="0" smtClean="0"/>
              <a:t>can improve in the areas of order </a:t>
            </a:r>
            <a:r>
              <a:rPr lang="en-US" dirty="0" smtClean="0"/>
              <a:t>and discipline and we ALL feel it.</a:t>
            </a:r>
          </a:p>
          <a:p>
            <a:r>
              <a:rPr lang="en-US" dirty="0" smtClean="0"/>
              <a:t>We have room to strengthen our practices and procedures to elevate student achievement.</a:t>
            </a:r>
          </a:p>
          <a:p>
            <a:r>
              <a:rPr lang="en-US" dirty="0" smtClean="0"/>
              <a:t>By sharing, training, implementing, measuring, monitoring, and adjusting, we can see great increases in our success.</a:t>
            </a:r>
          </a:p>
          <a:p>
            <a:r>
              <a:rPr lang="en-US" dirty="0" smtClean="0"/>
              <a:t>We will foster a safe environment for students </a:t>
            </a:r>
            <a:r>
              <a:rPr lang="en-US" i="1" dirty="0" smtClean="0"/>
              <a:t>and</a:t>
            </a:r>
            <a:r>
              <a:rPr lang="en-US" dirty="0" smtClean="0"/>
              <a:t> adults to learn more!</a:t>
            </a:r>
          </a:p>
          <a:p>
            <a:endParaRPr lang="en-US" dirty="0"/>
          </a:p>
        </p:txBody>
      </p:sp>
    </p:spTree>
    <p:extLst>
      <p:ext uri="{BB962C8B-B14F-4D97-AF65-F5344CB8AC3E}">
        <p14:creationId xmlns:p14="http://schemas.microsoft.com/office/powerpoint/2010/main" val="17064125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Needs Assessment Results</a:t>
            </a:r>
            <a:endParaRPr lang="en-US" dirty="0"/>
          </a:p>
        </p:txBody>
      </p:sp>
      <p:sp>
        <p:nvSpPr>
          <p:cNvPr id="3" name="Content Placeholder 2"/>
          <p:cNvSpPr>
            <a:spLocks noGrp="1"/>
          </p:cNvSpPr>
          <p:nvPr>
            <p:ph idx="1"/>
          </p:nvPr>
        </p:nvSpPr>
        <p:spPr>
          <a:xfrm>
            <a:off x="457200" y="1219200"/>
            <a:ext cx="8229600" cy="5334000"/>
          </a:xfrm>
        </p:spPr>
        <p:txBody>
          <a:bodyPr>
            <a:normAutofit fontScale="55000" lnSpcReduction="20000"/>
          </a:bodyPr>
          <a:lstStyle/>
          <a:p>
            <a:r>
              <a:rPr lang="en-US" b="1" dirty="0"/>
              <a:t>Identify 4-5 strengths found from the Needs Assessment:  </a:t>
            </a:r>
            <a:r>
              <a:rPr lang="en-US" dirty="0"/>
              <a:t>The Site Council (Leadership Team) and a cross-section of Content/Specialty area departments completed, reviewed, and analyzed the Standards and Rubrics utilizing the Scoring Summary Sheet. This year Coronado High School chose </a:t>
            </a:r>
            <a:r>
              <a:rPr lang="en-US" dirty="0" smtClean="0"/>
              <a:t>to: </a:t>
            </a:r>
          </a:p>
          <a:p>
            <a:endParaRPr lang="en-US" dirty="0" smtClean="0"/>
          </a:p>
          <a:p>
            <a:pPr lvl="1">
              <a:lnSpc>
                <a:spcPct val="170000"/>
              </a:lnSpc>
            </a:pPr>
            <a:r>
              <a:rPr lang="en-US" dirty="0" smtClean="0"/>
              <a:t>Continue the focus on, </a:t>
            </a:r>
            <a:r>
              <a:rPr lang="en-US" b="1" dirty="0"/>
              <a:t>Standard 4: School Culture, Climate, and </a:t>
            </a:r>
            <a:r>
              <a:rPr lang="en-US" b="1" dirty="0" smtClean="0"/>
              <a:t>Communication,</a:t>
            </a:r>
            <a:endParaRPr lang="en-US" dirty="0" smtClean="0"/>
          </a:p>
          <a:p>
            <a:pPr lvl="1">
              <a:lnSpc>
                <a:spcPct val="170000"/>
              </a:lnSpc>
            </a:pPr>
            <a:r>
              <a:rPr lang="en-US" dirty="0" smtClean="0"/>
              <a:t>Add </a:t>
            </a:r>
            <a:r>
              <a:rPr lang="en-US" b="1" dirty="0"/>
              <a:t>Standard 2: Curriculum, Instruction, and Professional Development. </a:t>
            </a:r>
            <a:endParaRPr lang="en-US" b="1" dirty="0" smtClean="0"/>
          </a:p>
          <a:p>
            <a:pPr lvl="1"/>
            <a:endParaRPr lang="en-US" b="1" dirty="0"/>
          </a:p>
          <a:p>
            <a:r>
              <a:rPr lang="en-US" dirty="0" smtClean="0"/>
              <a:t>The </a:t>
            </a:r>
            <a:r>
              <a:rPr lang="en-US" dirty="0"/>
              <a:t>following areas were identified as strengths on the Coronado Campus</a:t>
            </a:r>
            <a:r>
              <a:rPr lang="en-US" dirty="0" smtClean="0"/>
              <a:t>:</a:t>
            </a:r>
            <a:endParaRPr lang="en-US" dirty="0"/>
          </a:p>
          <a:p>
            <a:pPr lvl="1">
              <a:lnSpc>
                <a:spcPct val="170000"/>
              </a:lnSpc>
            </a:pPr>
            <a:r>
              <a:rPr lang="en-US" dirty="0"/>
              <a:t>Facilities provide a safe and orderly environment conducive to student learning. (Standard </a:t>
            </a:r>
            <a:r>
              <a:rPr lang="en-US" dirty="0" smtClean="0"/>
              <a:t>4.2)</a:t>
            </a:r>
          </a:p>
          <a:p>
            <a:pPr lvl="1">
              <a:lnSpc>
                <a:spcPct val="170000"/>
              </a:lnSpc>
            </a:pPr>
            <a:r>
              <a:rPr lang="en-US" dirty="0" smtClean="0"/>
              <a:t>Student Achievement </a:t>
            </a:r>
            <a:r>
              <a:rPr lang="en-US" dirty="0"/>
              <a:t>is highly valued and publicly celebrated. (Standard </a:t>
            </a:r>
            <a:r>
              <a:rPr lang="en-US" dirty="0" smtClean="0"/>
              <a:t>4.6)</a:t>
            </a:r>
          </a:p>
          <a:p>
            <a:pPr lvl="1">
              <a:lnSpc>
                <a:spcPct val="170000"/>
              </a:lnSpc>
            </a:pPr>
            <a:r>
              <a:rPr lang="en-US" dirty="0" smtClean="0"/>
              <a:t>Change </a:t>
            </a:r>
            <a:r>
              <a:rPr lang="en-US" dirty="0"/>
              <a:t>is accepted as a normal and positive process that leads to continuous district/school improvement. (Standard 4.9</a:t>
            </a:r>
            <a:r>
              <a:rPr lang="en-US" dirty="0" smtClean="0"/>
              <a:t>)</a:t>
            </a:r>
            <a:r>
              <a:rPr lang="en-US" dirty="0"/>
              <a:t> </a:t>
            </a:r>
          </a:p>
          <a:p>
            <a:pPr lvl="1">
              <a:lnSpc>
                <a:spcPct val="170000"/>
              </a:lnSpc>
            </a:pPr>
            <a:r>
              <a:rPr lang="en-US" dirty="0" smtClean="0"/>
              <a:t>A </a:t>
            </a:r>
            <a:r>
              <a:rPr lang="en-US" dirty="0"/>
              <a:t>comprehensive curriculum and access to academic core standards are offered to all students (2.4)</a:t>
            </a:r>
          </a:p>
          <a:p>
            <a:pPr lvl="1">
              <a:lnSpc>
                <a:spcPct val="170000"/>
              </a:lnSpc>
            </a:pPr>
            <a:r>
              <a:rPr lang="en-US" dirty="0" smtClean="0"/>
              <a:t>Teachers </a:t>
            </a:r>
            <a:r>
              <a:rPr lang="en-US" dirty="0"/>
              <a:t>exhibit sufficient content knowledge to foster student learning (2.15)</a:t>
            </a:r>
          </a:p>
          <a:p>
            <a:endParaRPr lang="en-US" dirty="0"/>
          </a:p>
          <a:p>
            <a:endParaRPr lang="en-US" dirty="0"/>
          </a:p>
        </p:txBody>
      </p:sp>
    </p:spTree>
    <p:extLst>
      <p:ext uri="{BB962C8B-B14F-4D97-AF65-F5344CB8AC3E}">
        <p14:creationId xmlns:p14="http://schemas.microsoft.com/office/powerpoint/2010/main" val="9231459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Needs Assessment Results</a:t>
            </a:r>
            <a:endParaRPr lang="en-US" dirty="0"/>
          </a:p>
        </p:txBody>
      </p:sp>
      <p:sp>
        <p:nvSpPr>
          <p:cNvPr id="3" name="Content Placeholder 2"/>
          <p:cNvSpPr>
            <a:spLocks noGrp="1"/>
          </p:cNvSpPr>
          <p:nvPr>
            <p:ph idx="1"/>
          </p:nvPr>
        </p:nvSpPr>
        <p:spPr/>
        <p:txBody>
          <a:bodyPr>
            <a:noAutofit/>
          </a:bodyPr>
          <a:lstStyle/>
          <a:p>
            <a:r>
              <a:rPr lang="en-US" sz="1600" b="1" dirty="0"/>
              <a:t>Identify 4-5 challenge areas found from the Needs Assessment: </a:t>
            </a:r>
            <a:r>
              <a:rPr lang="en-US" sz="1600" dirty="0"/>
              <a:t>The Site Council, (Leadership Team) completed, reviewed, and analyzed the Standards and Rubrics utilizing the Scoring Summary Sheet. This year Coronado High School chose to focus on Standard 4: School Culture, Climate, and Communication , and will add Standard 2: Curriculum, Instruction, and Professional Development. </a:t>
            </a:r>
            <a:r>
              <a:rPr lang="en-US" sz="1600" dirty="0" smtClean="0"/>
              <a:t>The </a:t>
            </a:r>
            <a:r>
              <a:rPr lang="en-US" sz="1600" dirty="0"/>
              <a:t>following areas were identified as challenges on the Coronado Campus</a:t>
            </a:r>
            <a:r>
              <a:rPr lang="en-US" sz="1600" dirty="0" smtClean="0"/>
              <a:t>:</a:t>
            </a:r>
            <a:endParaRPr lang="en-US" sz="1600" dirty="0"/>
          </a:p>
          <a:p>
            <a:pPr lvl="0"/>
            <a:r>
              <a:rPr lang="en-US" sz="1600" dirty="0"/>
              <a:t>A healthy school culture promotes social skills, conflict management, and prevention programs so that students are prepared and ready to learn. (Standard 4.7)</a:t>
            </a:r>
          </a:p>
          <a:p>
            <a:pPr lvl="0"/>
            <a:r>
              <a:rPr lang="en-US" sz="1600" dirty="0"/>
              <a:t>All members of the school community are active partners in governance, and support and participate in school-wide efforts. (Standard 4.10)</a:t>
            </a:r>
          </a:p>
          <a:p>
            <a:pPr lvl="0"/>
            <a:r>
              <a:rPr lang="en-US" sz="1600" dirty="0"/>
              <a:t>Students are provided with a variety of learning opportunities within the </a:t>
            </a:r>
            <a:r>
              <a:rPr lang="en-US" sz="1600" b="1" dirty="0"/>
              <a:t>normal </a:t>
            </a:r>
            <a:r>
              <a:rPr lang="en-US" sz="1600" dirty="0"/>
              <a:t>school day; and may receive additional assistance beyond regular classroom instruction to support their academic learning. (Standard 4.11)</a:t>
            </a:r>
          </a:p>
          <a:p>
            <a:pPr lvl="0"/>
            <a:r>
              <a:rPr lang="en-US" sz="1600" dirty="0"/>
              <a:t>The staff monitors and evaluates curriculum and instructional programs based on student results, and makes modifications as needed to ensure continuous school improvement .(2.5)</a:t>
            </a:r>
          </a:p>
          <a:p>
            <a:r>
              <a:rPr lang="en-US" sz="1600" dirty="0"/>
              <a:t>A variety of scientifically research-based strategies and best or proven practices focused on increasing student achievement are used effectively in the classroom.  (2.10)</a:t>
            </a:r>
          </a:p>
        </p:txBody>
      </p:sp>
    </p:spTree>
    <p:extLst>
      <p:ext uri="{BB962C8B-B14F-4D97-AF65-F5344CB8AC3E}">
        <p14:creationId xmlns:p14="http://schemas.microsoft.com/office/powerpoint/2010/main" val="26579930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Coronado Data</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052901338"/>
              </p:ext>
            </p:extLst>
          </p:nvPr>
        </p:nvGraphicFramePr>
        <p:xfrm>
          <a:off x="685799" y="1295400"/>
          <a:ext cx="7696201" cy="4692613"/>
        </p:xfrm>
        <a:graphic>
          <a:graphicData uri="http://schemas.openxmlformats.org/drawingml/2006/table">
            <a:tbl>
              <a:tblPr firstRow="1" firstCol="1" bandRow="1" bandCol="1">
                <a:tableStyleId>{5C22544A-7EE6-4342-B048-85BDC9FD1C3A}</a:tableStyleId>
              </a:tblPr>
              <a:tblGrid>
                <a:gridCol w="1824908"/>
                <a:gridCol w="1218602"/>
                <a:gridCol w="1218602"/>
                <a:gridCol w="1218602"/>
                <a:gridCol w="1108590"/>
                <a:gridCol w="1106897"/>
              </a:tblGrid>
              <a:tr h="225117">
                <a:tc>
                  <a:txBody>
                    <a:bodyPr/>
                    <a:lstStyle/>
                    <a:p>
                      <a:pPr marL="0" marR="0" algn="l">
                        <a:spcBef>
                          <a:spcPts val="0"/>
                        </a:spcBef>
                        <a:spcAft>
                          <a:spcPts val="1200"/>
                        </a:spcAft>
                      </a:pPr>
                      <a:r>
                        <a:rPr lang="en-US" sz="1100" dirty="0">
                          <a:effectLst/>
                        </a:rPr>
                        <a:t> </a:t>
                      </a:r>
                      <a:endParaRPr lang="en-US" sz="1100" dirty="0">
                        <a:effectLst/>
                        <a:latin typeface="Calibri"/>
                        <a:ea typeface="Calibri"/>
                        <a:cs typeface="Times New Roman"/>
                      </a:endParaRPr>
                    </a:p>
                  </a:txBody>
                  <a:tcPr marL="68580" marR="68580" marT="0" marB="0"/>
                </a:tc>
                <a:tc>
                  <a:txBody>
                    <a:bodyPr/>
                    <a:lstStyle/>
                    <a:p>
                      <a:pPr marL="0" marR="0" algn="ctr">
                        <a:spcBef>
                          <a:spcPts val="0"/>
                        </a:spcBef>
                        <a:spcAft>
                          <a:spcPts val="1200"/>
                        </a:spcAft>
                      </a:pPr>
                      <a:r>
                        <a:rPr lang="en-US" sz="1400" dirty="0">
                          <a:effectLst/>
                        </a:rPr>
                        <a:t>2012</a:t>
                      </a:r>
                      <a:endParaRPr lang="en-US" sz="1400" dirty="0">
                        <a:effectLst/>
                        <a:latin typeface="Calibri"/>
                        <a:ea typeface="Calibri"/>
                        <a:cs typeface="Times New Roman"/>
                      </a:endParaRPr>
                    </a:p>
                  </a:txBody>
                  <a:tcPr marL="68580" marR="68580" marT="0" marB="0"/>
                </a:tc>
                <a:tc>
                  <a:txBody>
                    <a:bodyPr/>
                    <a:lstStyle/>
                    <a:p>
                      <a:pPr marL="0" marR="0" algn="ctr">
                        <a:spcBef>
                          <a:spcPts val="0"/>
                        </a:spcBef>
                        <a:spcAft>
                          <a:spcPts val="1200"/>
                        </a:spcAft>
                      </a:pPr>
                      <a:r>
                        <a:rPr lang="en-US" sz="1400" dirty="0">
                          <a:effectLst/>
                        </a:rPr>
                        <a:t>2011</a:t>
                      </a:r>
                      <a:endParaRPr lang="en-US" sz="1400" dirty="0">
                        <a:effectLst/>
                        <a:latin typeface="Calibri"/>
                        <a:ea typeface="Calibri"/>
                        <a:cs typeface="Times New Roman"/>
                      </a:endParaRPr>
                    </a:p>
                  </a:txBody>
                  <a:tcPr marL="68580" marR="68580" marT="0" marB="0"/>
                </a:tc>
                <a:tc>
                  <a:txBody>
                    <a:bodyPr/>
                    <a:lstStyle/>
                    <a:p>
                      <a:pPr marL="0" marR="0" algn="ctr">
                        <a:spcBef>
                          <a:spcPts val="0"/>
                        </a:spcBef>
                        <a:spcAft>
                          <a:spcPts val="1200"/>
                        </a:spcAft>
                      </a:pPr>
                      <a:r>
                        <a:rPr lang="en-US" sz="1400" dirty="0">
                          <a:effectLst/>
                        </a:rPr>
                        <a:t>2010</a:t>
                      </a:r>
                      <a:endParaRPr lang="en-US" sz="1400" dirty="0">
                        <a:effectLst/>
                        <a:latin typeface="Calibri"/>
                        <a:ea typeface="Calibri"/>
                        <a:cs typeface="Times New Roman"/>
                      </a:endParaRPr>
                    </a:p>
                  </a:txBody>
                  <a:tcPr marL="68580" marR="68580" marT="0" marB="0"/>
                </a:tc>
                <a:tc>
                  <a:txBody>
                    <a:bodyPr/>
                    <a:lstStyle/>
                    <a:p>
                      <a:pPr marL="0" marR="0" algn="ctr">
                        <a:spcBef>
                          <a:spcPts val="0"/>
                        </a:spcBef>
                        <a:spcAft>
                          <a:spcPts val="1200"/>
                        </a:spcAft>
                      </a:pPr>
                      <a:r>
                        <a:rPr lang="en-US" sz="1400" dirty="0">
                          <a:effectLst/>
                        </a:rPr>
                        <a:t>2009</a:t>
                      </a:r>
                      <a:endParaRPr lang="en-US" sz="1400" dirty="0">
                        <a:effectLst/>
                        <a:latin typeface="Calibri"/>
                        <a:ea typeface="Calibri"/>
                        <a:cs typeface="Times New Roman"/>
                      </a:endParaRPr>
                    </a:p>
                  </a:txBody>
                  <a:tcPr marL="68580" marR="68580" marT="0" marB="0"/>
                </a:tc>
                <a:tc>
                  <a:txBody>
                    <a:bodyPr/>
                    <a:lstStyle/>
                    <a:p>
                      <a:pPr marL="0" marR="0" algn="ctr">
                        <a:spcBef>
                          <a:spcPts val="0"/>
                        </a:spcBef>
                        <a:spcAft>
                          <a:spcPts val="1200"/>
                        </a:spcAft>
                      </a:pPr>
                      <a:r>
                        <a:rPr lang="en-US" sz="1400" dirty="0">
                          <a:effectLst/>
                        </a:rPr>
                        <a:t>2008</a:t>
                      </a:r>
                      <a:endParaRPr lang="en-US" sz="1400" dirty="0">
                        <a:effectLst/>
                        <a:latin typeface="Calibri"/>
                        <a:ea typeface="Calibri"/>
                        <a:cs typeface="Times New Roman"/>
                      </a:endParaRPr>
                    </a:p>
                  </a:txBody>
                  <a:tcPr marL="68580" marR="68580" marT="0" marB="0"/>
                </a:tc>
              </a:tr>
              <a:tr h="675349">
                <a:tc>
                  <a:txBody>
                    <a:bodyPr/>
                    <a:lstStyle/>
                    <a:p>
                      <a:pPr marL="0" marR="0" algn="l">
                        <a:spcBef>
                          <a:spcPts val="0"/>
                        </a:spcBef>
                        <a:spcAft>
                          <a:spcPts val="1200"/>
                        </a:spcAft>
                      </a:pPr>
                      <a:r>
                        <a:rPr lang="en-US" sz="1400" dirty="0">
                          <a:effectLst/>
                        </a:rPr>
                        <a:t>Percentage of limited English proficient students who attain English language proficiency </a:t>
                      </a:r>
                      <a:endParaRPr lang="en-US" sz="1400" dirty="0" smtClean="0">
                        <a:effectLst/>
                      </a:endParaRPr>
                    </a:p>
                    <a:p>
                      <a:pPr marL="0" marR="0" algn="l">
                        <a:spcBef>
                          <a:spcPts val="0"/>
                        </a:spcBef>
                        <a:spcAft>
                          <a:spcPts val="1200"/>
                        </a:spcAft>
                      </a:pPr>
                      <a:endParaRPr lang="en-US" sz="1400" dirty="0">
                        <a:effectLst/>
                        <a:latin typeface="Calibri"/>
                        <a:ea typeface="Calibri"/>
                        <a:cs typeface="Times New Roman"/>
                      </a:endParaRPr>
                    </a:p>
                  </a:txBody>
                  <a:tcPr marL="68580" marR="68580" marT="0" marB="0" anchor="ctr"/>
                </a:tc>
                <a:tc>
                  <a:txBody>
                    <a:bodyPr/>
                    <a:lstStyle/>
                    <a:p>
                      <a:pPr marL="228600" marR="0" algn="ctr">
                        <a:spcBef>
                          <a:spcPts val="0"/>
                        </a:spcBef>
                        <a:spcAft>
                          <a:spcPts val="1200"/>
                        </a:spcAft>
                      </a:pPr>
                      <a:r>
                        <a:rPr lang="en-US" sz="1400" dirty="0">
                          <a:effectLst/>
                        </a:rPr>
                        <a:t>33%</a:t>
                      </a:r>
                      <a:endParaRPr lang="en-US" sz="1400" dirty="0">
                        <a:effectLst/>
                        <a:latin typeface="Calibri"/>
                        <a:ea typeface="Calibri"/>
                        <a:cs typeface="Times New Roman"/>
                      </a:endParaRPr>
                    </a:p>
                  </a:txBody>
                  <a:tcPr marL="68580" marR="68580" marT="0" marB="0"/>
                </a:tc>
                <a:tc>
                  <a:txBody>
                    <a:bodyPr/>
                    <a:lstStyle/>
                    <a:p>
                      <a:pPr marL="228600" marR="0" algn="ctr">
                        <a:spcBef>
                          <a:spcPts val="0"/>
                        </a:spcBef>
                        <a:spcAft>
                          <a:spcPts val="1200"/>
                        </a:spcAft>
                      </a:pPr>
                      <a:r>
                        <a:rPr lang="en-US" sz="1400" dirty="0">
                          <a:effectLst/>
                        </a:rPr>
                        <a:t>21%</a:t>
                      </a:r>
                      <a:endParaRPr lang="en-US" sz="1400" dirty="0">
                        <a:effectLst/>
                        <a:latin typeface="Calibri"/>
                        <a:ea typeface="Calibri"/>
                        <a:cs typeface="Times New Roman"/>
                      </a:endParaRPr>
                    </a:p>
                  </a:txBody>
                  <a:tcPr marL="68580" marR="68580" marT="0" marB="0"/>
                </a:tc>
                <a:tc>
                  <a:txBody>
                    <a:bodyPr/>
                    <a:lstStyle/>
                    <a:p>
                      <a:pPr marL="228600" marR="0" algn="ctr">
                        <a:spcBef>
                          <a:spcPts val="0"/>
                        </a:spcBef>
                        <a:spcAft>
                          <a:spcPts val="1200"/>
                        </a:spcAft>
                      </a:pPr>
                      <a:r>
                        <a:rPr lang="en-US" sz="1400" dirty="0">
                          <a:effectLst/>
                        </a:rPr>
                        <a:t>32%</a:t>
                      </a:r>
                      <a:endParaRPr lang="en-US" sz="1400" dirty="0">
                        <a:effectLst/>
                        <a:latin typeface="Calibri"/>
                        <a:ea typeface="Calibri"/>
                        <a:cs typeface="Times New Roman"/>
                      </a:endParaRPr>
                    </a:p>
                  </a:txBody>
                  <a:tcPr marL="68580" marR="68580" marT="0" marB="0"/>
                </a:tc>
                <a:tc>
                  <a:txBody>
                    <a:bodyPr/>
                    <a:lstStyle/>
                    <a:p>
                      <a:pPr marL="228600" marR="0" algn="ctr">
                        <a:spcBef>
                          <a:spcPts val="0"/>
                        </a:spcBef>
                        <a:spcAft>
                          <a:spcPts val="1200"/>
                        </a:spcAft>
                      </a:pPr>
                      <a:r>
                        <a:rPr lang="en-US" sz="1400" dirty="0">
                          <a:effectLst/>
                        </a:rPr>
                        <a:t>29%</a:t>
                      </a:r>
                      <a:endParaRPr lang="en-US" sz="1400" dirty="0">
                        <a:effectLst/>
                        <a:latin typeface="Calibri"/>
                        <a:ea typeface="Calibri"/>
                        <a:cs typeface="Times New Roman"/>
                      </a:endParaRPr>
                    </a:p>
                  </a:txBody>
                  <a:tcPr marL="68580" marR="68580" marT="0" marB="0"/>
                </a:tc>
                <a:tc>
                  <a:txBody>
                    <a:bodyPr/>
                    <a:lstStyle/>
                    <a:p>
                      <a:pPr marL="228600" marR="0" algn="ctr">
                        <a:spcBef>
                          <a:spcPts val="0"/>
                        </a:spcBef>
                        <a:spcAft>
                          <a:spcPts val="1200"/>
                        </a:spcAft>
                      </a:pPr>
                      <a:r>
                        <a:rPr lang="en-US" sz="1400" dirty="0">
                          <a:effectLst/>
                        </a:rPr>
                        <a:t>26%</a:t>
                      </a:r>
                      <a:endParaRPr lang="en-US" sz="1400" dirty="0">
                        <a:effectLst/>
                        <a:latin typeface="Calibri"/>
                        <a:ea typeface="Calibri"/>
                        <a:cs typeface="Times New Roman"/>
                      </a:endParaRPr>
                    </a:p>
                  </a:txBody>
                  <a:tcPr marL="68580" marR="68580" marT="0" marB="0"/>
                </a:tc>
              </a:tr>
              <a:tr h="1146048">
                <a:tc>
                  <a:txBody>
                    <a:bodyPr/>
                    <a:lstStyle/>
                    <a:p>
                      <a:pPr marL="0" marR="0" algn="l">
                        <a:spcBef>
                          <a:spcPts val="0"/>
                        </a:spcBef>
                        <a:spcAft>
                          <a:spcPts val="1200"/>
                        </a:spcAft>
                      </a:pPr>
                      <a:r>
                        <a:rPr lang="en-US" sz="1400" dirty="0">
                          <a:effectLst/>
                        </a:rPr>
                        <a:t>Graduation rate</a:t>
                      </a:r>
                      <a:endParaRPr lang="en-US" sz="1400" dirty="0">
                        <a:effectLst/>
                        <a:latin typeface="Calibri"/>
                        <a:ea typeface="Calibri"/>
                        <a:cs typeface="Times New Roman"/>
                      </a:endParaRPr>
                    </a:p>
                  </a:txBody>
                  <a:tcPr marL="68580" marR="68580" marT="0" marB="0"/>
                </a:tc>
                <a:tc>
                  <a:txBody>
                    <a:bodyPr/>
                    <a:lstStyle/>
                    <a:p>
                      <a:pPr marL="228600" marR="0" algn="ctr">
                        <a:spcBef>
                          <a:spcPts val="0"/>
                        </a:spcBef>
                        <a:spcAft>
                          <a:spcPts val="1200"/>
                        </a:spcAft>
                      </a:pPr>
                      <a:r>
                        <a:rPr lang="en-US" sz="1400" dirty="0">
                          <a:effectLst/>
                        </a:rPr>
                        <a:t>80%</a:t>
                      </a:r>
                      <a:endParaRPr lang="en-US" sz="1400" dirty="0">
                        <a:effectLst/>
                        <a:latin typeface="Calibri"/>
                        <a:ea typeface="Calibri"/>
                        <a:cs typeface="Times New Roman"/>
                      </a:endParaRPr>
                    </a:p>
                  </a:txBody>
                  <a:tcPr marL="68580" marR="68580" marT="0" marB="0"/>
                </a:tc>
                <a:tc>
                  <a:txBody>
                    <a:bodyPr/>
                    <a:lstStyle/>
                    <a:p>
                      <a:pPr marL="228600" marR="0" algn="ctr">
                        <a:spcBef>
                          <a:spcPts val="0"/>
                        </a:spcBef>
                        <a:spcAft>
                          <a:spcPts val="1200"/>
                        </a:spcAft>
                      </a:pPr>
                      <a:r>
                        <a:rPr lang="en-US" sz="1400" dirty="0">
                          <a:effectLst/>
                        </a:rPr>
                        <a:t>78%</a:t>
                      </a:r>
                      <a:endParaRPr lang="en-US" sz="1400" dirty="0">
                        <a:effectLst/>
                        <a:latin typeface="Calibri"/>
                        <a:ea typeface="Calibri"/>
                        <a:cs typeface="Times New Roman"/>
                      </a:endParaRPr>
                    </a:p>
                  </a:txBody>
                  <a:tcPr marL="68580" marR="68580" marT="0" marB="0"/>
                </a:tc>
                <a:tc>
                  <a:txBody>
                    <a:bodyPr/>
                    <a:lstStyle/>
                    <a:p>
                      <a:pPr marL="228600" marR="0" algn="ctr">
                        <a:spcBef>
                          <a:spcPts val="0"/>
                        </a:spcBef>
                        <a:spcAft>
                          <a:spcPts val="1200"/>
                        </a:spcAft>
                      </a:pPr>
                      <a:r>
                        <a:rPr lang="en-US" sz="1400" dirty="0">
                          <a:effectLst/>
                        </a:rPr>
                        <a:t>79%</a:t>
                      </a:r>
                      <a:endParaRPr lang="en-US" sz="1400" dirty="0">
                        <a:effectLst/>
                        <a:latin typeface="Calibri"/>
                        <a:ea typeface="Calibri"/>
                        <a:cs typeface="Times New Roman"/>
                      </a:endParaRPr>
                    </a:p>
                  </a:txBody>
                  <a:tcPr marL="68580" marR="68580" marT="0" marB="0"/>
                </a:tc>
                <a:tc>
                  <a:txBody>
                    <a:bodyPr/>
                    <a:lstStyle/>
                    <a:p>
                      <a:pPr marL="228600" marR="0" algn="ctr">
                        <a:spcBef>
                          <a:spcPts val="0"/>
                        </a:spcBef>
                        <a:spcAft>
                          <a:spcPts val="1200"/>
                        </a:spcAft>
                      </a:pPr>
                      <a:r>
                        <a:rPr lang="en-US" sz="1400" dirty="0">
                          <a:effectLst/>
                        </a:rPr>
                        <a:t>85%</a:t>
                      </a:r>
                      <a:endParaRPr lang="en-US" sz="1400" dirty="0">
                        <a:effectLst/>
                        <a:latin typeface="Calibri"/>
                        <a:ea typeface="Calibri"/>
                        <a:cs typeface="Times New Roman"/>
                      </a:endParaRPr>
                    </a:p>
                  </a:txBody>
                  <a:tcPr marL="68580" marR="68580" marT="0" marB="0"/>
                </a:tc>
                <a:tc>
                  <a:txBody>
                    <a:bodyPr/>
                    <a:lstStyle/>
                    <a:p>
                      <a:pPr marL="228600" marR="0" algn="ctr">
                        <a:spcBef>
                          <a:spcPts val="0"/>
                        </a:spcBef>
                        <a:spcAft>
                          <a:spcPts val="1200"/>
                        </a:spcAft>
                      </a:pPr>
                      <a:r>
                        <a:rPr lang="en-US" sz="1400" dirty="0">
                          <a:effectLst/>
                        </a:rPr>
                        <a:t>82%</a:t>
                      </a:r>
                      <a:endParaRPr lang="en-US" sz="1400" dirty="0">
                        <a:effectLst/>
                        <a:latin typeface="Calibri"/>
                        <a:ea typeface="Calibri"/>
                        <a:cs typeface="Times New Roman"/>
                      </a:endParaRPr>
                    </a:p>
                  </a:txBody>
                  <a:tcPr marL="68580" marR="68580" marT="0" marB="0"/>
                </a:tc>
              </a:tr>
              <a:tr h="225117">
                <a:tc>
                  <a:txBody>
                    <a:bodyPr/>
                    <a:lstStyle/>
                    <a:p>
                      <a:pPr marL="0" marR="0" algn="l">
                        <a:spcBef>
                          <a:spcPts val="0"/>
                        </a:spcBef>
                        <a:spcAft>
                          <a:spcPts val="1200"/>
                        </a:spcAft>
                      </a:pPr>
                      <a:r>
                        <a:rPr lang="en-US" sz="1400" dirty="0">
                          <a:effectLst/>
                        </a:rPr>
                        <a:t>Dropout </a:t>
                      </a:r>
                      <a:r>
                        <a:rPr lang="en-US" sz="1400" dirty="0" smtClean="0">
                          <a:effectLst/>
                        </a:rPr>
                        <a:t>rate</a:t>
                      </a:r>
                    </a:p>
                    <a:p>
                      <a:pPr marL="0" marR="0" algn="l">
                        <a:spcBef>
                          <a:spcPts val="0"/>
                        </a:spcBef>
                        <a:spcAft>
                          <a:spcPts val="1200"/>
                        </a:spcAft>
                      </a:pPr>
                      <a:endParaRPr lang="en-US" sz="1400" dirty="0">
                        <a:effectLst/>
                        <a:latin typeface="Calibri"/>
                        <a:ea typeface="Calibri"/>
                        <a:cs typeface="Times New Roman"/>
                      </a:endParaRPr>
                    </a:p>
                  </a:txBody>
                  <a:tcPr marL="68580" marR="68580" marT="0" marB="0"/>
                </a:tc>
                <a:tc>
                  <a:txBody>
                    <a:bodyPr/>
                    <a:lstStyle/>
                    <a:p>
                      <a:pPr marL="0" marR="0" algn="ctr">
                        <a:spcBef>
                          <a:spcPts val="0"/>
                        </a:spcBef>
                        <a:spcAft>
                          <a:spcPts val="1200"/>
                        </a:spcAft>
                      </a:pPr>
                      <a:r>
                        <a:rPr lang="en-US" sz="1400" dirty="0">
                          <a:effectLst/>
                        </a:rPr>
                        <a:t>1.6%</a:t>
                      </a:r>
                      <a:endParaRPr lang="en-US" sz="1400" dirty="0">
                        <a:effectLst/>
                        <a:latin typeface="Calibri"/>
                        <a:ea typeface="Calibri"/>
                        <a:cs typeface="Times New Roman"/>
                      </a:endParaRPr>
                    </a:p>
                  </a:txBody>
                  <a:tcPr marL="68580" marR="68580" marT="0" marB="0"/>
                </a:tc>
                <a:tc>
                  <a:txBody>
                    <a:bodyPr/>
                    <a:lstStyle/>
                    <a:p>
                      <a:pPr marL="0" marR="0" algn="ctr">
                        <a:spcBef>
                          <a:spcPts val="0"/>
                        </a:spcBef>
                        <a:spcAft>
                          <a:spcPts val="1200"/>
                        </a:spcAft>
                      </a:pPr>
                      <a:r>
                        <a:rPr lang="en-US" sz="1400" dirty="0">
                          <a:effectLst/>
                        </a:rPr>
                        <a:t>    .06%</a:t>
                      </a:r>
                      <a:endParaRPr lang="en-US" sz="1400" dirty="0">
                        <a:effectLst/>
                        <a:latin typeface="Calibri"/>
                        <a:ea typeface="Calibri"/>
                        <a:cs typeface="Times New Roman"/>
                      </a:endParaRPr>
                    </a:p>
                  </a:txBody>
                  <a:tcPr marL="68580" marR="68580" marT="0" marB="0"/>
                </a:tc>
                <a:tc>
                  <a:txBody>
                    <a:bodyPr/>
                    <a:lstStyle/>
                    <a:p>
                      <a:pPr marL="0" marR="0" algn="ctr">
                        <a:spcBef>
                          <a:spcPts val="0"/>
                        </a:spcBef>
                        <a:spcAft>
                          <a:spcPts val="1200"/>
                        </a:spcAft>
                      </a:pPr>
                      <a:r>
                        <a:rPr lang="en-US" sz="1400" dirty="0">
                          <a:effectLst/>
                        </a:rPr>
                        <a:t>       2%</a:t>
                      </a:r>
                      <a:endParaRPr lang="en-US" sz="1400" dirty="0">
                        <a:effectLst/>
                        <a:latin typeface="Calibri"/>
                        <a:ea typeface="Calibri"/>
                        <a:cs typeface="Times New Roman"/>
                      </a:endParaRPr>
                    </a:p>
                  </a:txBody>
                  <a:tcPr marL="68580" marR="68580" marT="0" marB="0"/>
                </a:tc>
                <a:tc>
                  <a:txBody>
                    <a:bodyPr/>
                    <a:lstStyle/>
                    <a:p>
                      <a:pPr marL="0" marR="0" algn="ctr">
                        <a:spcBef>
                          <a:spcPts val="0"/>
                        </a:spcBef>
                        <a:spcAft>
                          <a:spcPts val="1200"/>
                        </a:spcAft>
                      </a:pPr>
                      <a:r>
                        <a:rPr lang="en-US" sz="1400" dirty="0">
                          <a:effectLst/>
                        </a:rPr>
                        <a:t>       3%</a:t>
                      </a:r>
                      <a:endParaRPr lang="en-US" sz="1400" dirty="0">
                        <a:effectLst/>
                        <a:latin typeface="Calibri"/>
                        <a:ea typeface="Calibri"/>
                        <a:cs typeface="Times New Roman"/>
                      </a:endParaRPr>
                    </a:p>
                  </a:txBody>
                  <a:tcPr marL="68580" marR="68580" marT="0" marB="0"/>
                </a:tc>
                <a:tc>
                  <a:txBody>
                    <a:bodyPr/>
                    <a:lstStyle/>
                    <a:p>
                      <a:pPr marL="0" marR="0" algn="ctr">
                        <a:spcBef>
                          <a:spcPts val="0"/>
                        </a:spcBef>
                        <a:spcAft>
                          <a:spcPts val="1200"/>
                        </a:spcAft>
                      </a:pPr>
                      <a:r>
                        <a:rPr lang="en-US" sz="1400" dirty="0">
                          <a:effectLst/>
                        </a:rPr>
                        <a:t>       2%</a:t>
                      </a:r>
                      <a:endParaRPr lang="en-US" sz="1400" dirty="0">
                        <a:effectLst/>
                        <a:latin typeface="Calibri"/>
                        <a:ea typeface="Calibri"/>
                        <a:cs typeface="Times New Roman"/>
                      </a:endParaRPr>
                    </a:p>
                  </a:txBody>
                  <a:tcPr marL="68580" marR="68580" marT="0" marB="0"/>
                </a:tc>
              </a:tr>
              <a:tr h="1309768">
                <a:tc>
                  <a:txBody>
                    <a:bodyPr/>
                    <a:lstStyle/>
                    <a:p>
                      <a:pPr marL="0" marR="0" algn="l">
                        <a:spcBef>
                          <a:spcPts val="0"/>
                        </a:spcBef>
                        <a:spcAft>
                          <a:spcPts val="1200"/>
                        </a:spcAft>
                      </a:pPr>
                      <a:r>
                        <a:rPr lang="en-US" sz="1400" dirty="0">
                          <a:effectLst/>
                        </a:rPr>
                        <a:t>Attendance rate</a:t>
                      </a:r>
                      <a:endParaRPr lang="en-US" sz="1400" dirty="0">
                        <a:effectLst/>
                        <a:latin typeface="Calibri"/>
                        <a:ea typeface="Calibri"/>
                        <a:cs typeface="Times New Roman"/>
                      </a:endParaRPr>
                    </a:p>
                  </a:txBody>
                  <a:tcPr marL="68580" marR="68580" marT="0" marB="0"/>
                </a:tc>
                <a:tc>
                  <a:txBody>
                    <a:bodyPr/>
                    <a:lstStyle/>
                    <a:p>
                      <a:pPr marL="0" marR="0" algn="ctr">
                        <a:spcBef>
                          <a:spcPts val="0"/>
                        </a:spcBef>
                        <a:spcAft>
                          <a:spcPts val="1200"/>
                        </a:spcAft>
                      </a:pPr>
                      <a:r>
                        <a:rPr lang="en-US" sz="1400" dirty="0">
                          <a:effectLst/>
                        </a:rPr>
                        <a:t>91.2%</a:t>
                      </a:r>
                      <a:endParaRPr lang="en-US" sz="1400" dirty="0">
                        <a:effectLst/>
                        <a:latin typeface="Calibri"/>
                        <a:ea typeface="Calibri"/>
                        <a:cs typeface="Times New Roman"/>
                      </a:endParaRPr>
                    </a:p>
                  </a:txBody>
                  <a:tcPr marL="68580" marR="68580" marT="0" marB="0"/>
                </a:tc>
                <a:tc>
                  <a:txBody>
                    <a:bodyPr/>
                    <a:lstStyle/>
                    <a:p>
                      <a:pPr marL="0" marR="0" algn="ctr">
                        <a:spcBef>
                          <a:spcPts val="0"/>
                        </a:spcBef>
                        <a:spcAft>
                          <a:spcPts val="1200"/>
                        </a:spcAft>
                      </a:pPr>
                      <a:r>
                        <a:rPr lang="en-US" sz="1400" dirty="0">
                          <a:effectLst/>
                        </a:rPr>
                        <a:t>   100%</a:t>
                      </a:r>
                      <a:endParaRPr lang="en-US" sz="1400" dirty="0">
                        <a:effectLst/>
                        <a:latin typeface="Calibri"/>
                        <a:ea typeface="Calibri"/>
                        <a:cs typeface="Times New Roman"/>
                      </a:endParaRPr>
                    </a:p>
                  </a:txBody>
                  <a:tcPr marL="68580" marR="68580" marT="0" marB="0"/>
                </a:tc>
                <a:tc>
                  <a:txBody>
                    <a:bodyPr/>
                    <a:lstStyle/>
                    <a:p>
                      <a:pPr marL="0" marR="0" algn="ctr">
                        <a:spcBef>
                          <a:spcPts val="0"/>
                        </a:spcBef>
                        <a:spcAft>
                          <a:spcPts val="1200"/>
                        </a:spcAft>
                      </a:pPr>
                      <a:r>
                        <a:rPr lang="en-US" sz="1400" dirty="0">
                          <a:effectLst/>
                        </a:rPr>
                        <a:t>         92%</a:t>
                      </a:r>
                      <a:endParaRPr lang="en-US" sz="1400" dirty="0">
                        <a:effectLst/>
                        <a:latin typeface="Calibri"/>
                        <a:ea typeface="Calibri"/>
                        <a:cs typeface="Times New Roman"/>
                      </a:endParaRPr>
                    </a:p>
                  </a:txBody>
                  <a:tcPr marL="68580" marR="68580" marT="0" marB="0"/>
                </a:tc>
                <a:tc>
                  <a:txBody>
                    <a:bodyPr/>
                    <a:lstStyle/>
                    <a:p>
                      <a:pPr marL="0" marR="0" algn="ctr">
                        <a:spcBef>
                          <a:spcPts val="0"/>
                        </a:spcBef>
                        <a:spcAft>
                          <a:spcPts val="1200"/>
                        </a:spcAft>
                      </a:pPr>
                      <a:r>
                        <a:rPr lang="en-US" sz="1400" dirty="0">
                          <a:effectLst/>
                        </a:rPr>
                        <a:t>          95%</a:t>
                      </a:r>
                      <a:endParaRPr lang="en-US" sz="1400" dirty="0">
                        <a:effectLst/>
                        <a:latin typeface="Calibri"/>
                        <a:ea typeface="Calibri"/>
                        <a:cs typeface="Times New Roman"/>
                      </a:endParaRPr>
                    </a:p>
                  </a:txBody>
                  <a:tcPr marL="68580" marR="68580" marT="0" marB="0"/>
                </a:tc>
                <a:tc>
                  <a:txBody>
                    <a:bodyPr/>
                    <a:lstStyle/>
                    <a:p>
                      <a:pPr marL="0" marR="0" algn="ctr">
                        <a:spcBef>
                          <a:spcPts val="0"/>
                        </a:spcBef>
                        <a:spcAft>
                          <a:spcPts val="1200"/>
                        </a:spcAft>
                      </a:pPr>
                      <a:r>
                        <a:rPr lang="en-US" sz="1400" dirty="0">
                          <a:effectLst/>
                        </a:rPr>
                        <a:t>        94%</a:t>
                      </a:r>
                      <a:endParaRPr lang="en-US" sz="140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40481506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Title 1 Goals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984033022"/>
              </p:ext>
            </p:extLst>
          </p:nvPr>
        </p:nvGraphicFramePr>
        <p:xfrm>
          <a:off x="457200" y="2755826"/>
          <a:ext cx="8229600" cy="2214710"/>
        </p:xfrm>
        <a:graphic>
          <a:graphicData uri="http://schemas.openxmlformats.org/drawingml/2006/table">
            <a:tbl>
              <a:tblPr firstRow="1" firstCol="1" bandRow="1">
                <a:tableStyleId>{5C22544A-7EE6-4342-B048-85BDC9FD1C3A}</a:tableStyleId>
              </a:tblPr>
              <a:tblGrid>
                <a:gridCol w="1389275"/>
                <a:gridCol w="6840325"/>
              </a:tblGrid>
              <a:tr h="169682">
                <a:tc>
                  <a:txBody>
                    <a:bodyPr/>
                    <a:lstStyle/>
                    <a:p>
                      <a:pPr marL="0" marR="0" algn="ctr">
                        <a:spcBef>
                          <a:spcPts val="0"/>
                        </a:spcBef>
                        <a:spcAft>
                          <a:spcPts val="0"/>
                        </a:spcAft>
                      </a:pPr>
                      <a:r>
                        <a:rPr lang="en-US" sz="1100" dirty="0">
                          <a:effectLst/>
                        </a:rPr>
                        <a:t>Goal Area</a:t>
                      </a:r>
                      <a:endParaRPr lang="en-US" sz="1000" dirty="0">
                        <a:effectLst/>
                        <a:latin typeface="Calibri"/>
                        <a:ea typeface="Calibri"/>
                        <a:cs typeface="Times New Roman"/>
                      </a:endParaRPr>
                    </a:p>
                  </a:txBody>
                  <a:tcPr marL="63631" marR="63631" marT="0" marB="0"/>
                </a:tc>
                <a:tc>
                  <a:txBody>
                    <a:bodyPr/>
                    <a:lstStyle/>
                    <a:p>
                      <a:pPr marL="0" marR="0" algn="ctr">
                        <a:spcBef>
                          <a:spcPts val="0"/>
                        </a:spcBef>
                        <a:spcAft>
                          <a:spcPts val="0"/>
                        </a:spcAft>
                      </a:pPr>
                      <a:r>
                        <a:rPr lang="en-US" sz="1100" dirty="0">
                          <a:effectLst/>
                        </a:rPr>
                        <a:t>Measurement Statements</a:t>
                      </a:r>
                      <a:endParaRPr lang="en-US" sz="1000" dirty="0">
                        <a:effectLst/>
                        <a:latin typeface="Calibri"/>
                        <a:ea typeface="Calibri"/>
                        <a:cs typeface="Times New Roman"/>
                      </a:endParaRPr>
                    </a:p>
                  </a:txBody>
                  <a:tcPr marL="63631" marR="63631" marT="0" marB="0"/>
                </a:tc>
              </a:tr>
              <a:tr h="391802">
                <a:tc>
                  <a:txBody>
                    <a:bodyPr/>
                    <a:lstStyle/>
                    <a:p>
                      <a:pPr marL="0" marR="0">
                        <a:spcBef>
                          <a:spcPts val="0"/>
                        </a:spcBef>
                        <a:spcAft>
                          <a:spcPts val="0"/>
                        </a:spcAft>
                      </a:pPr>
                      <a:r>
                        <a:rPr lang="en-US" sz="1100" dirty="0">
                          <a:effectLst/>
                        </a:rPr>
                        <a:t>Reading</a:t>
                      </a:r>
                      <a:endParaRPr lang="en-US" sz="1000" dirty="0">
                        <a:effectLst/>
                        <a:latin typeface="Calibri"/>
                        <a:ea typeface="Calibri"/>
                        <a:cs typeface="Times New Roman"/>
                      </a:endParaRPr>
                    </a:p>
                  </a:txBody>
                  <a:tcPr marL="63631" marR="63631" marT="0" marB="0"/>
                </a:tc>
                <a:tc>
                  <a:txBody>
                    <a:bodyPr/>
                    <a:lstStyle/>
                    <a:p>
                      <a:pPr marL="0" marR="0">
                        <a:spcBef>
                          <a:spcPts val="0"/>
                        </a:spcBef>
                        <a:spcAft>
                          <a:spcPts val="0"/>
                        </a:spcAft>
                      </a:pPr>
                      <a:r>
                        <a:rPr lang="en-US" sz="1100" dirty="0">
                          <a:effectLst/>
                        </a:rPr>
                        <a:t>Increase reading proficiency from 78% to 84% (with a focus on increasing the median growth) as measured by the 2012-13 AIMS</a:t>
                      </a:r>
                      <a:endParaRPr lang="en-US" sz="1000" dirty="0">
                        <a:effectLst/>
                        <a:latin typeface="Calibri"/>
                        <a:ea typeface="Calibri"/>
                        <a:cs typeface="Times New Roman"/>
                      </a:endParaRPr>
                    </a:p>
                  </a:txBody>
                  <a:tcPr marL="63631" marR="63631" marT="0" marB="0"/>
                </a:tc>
              </a:tr>
              <a:tr h="339365">
                <a:tc>
                  <a:txBody>
                    <a:bodyPr/>
                    <a:lstStyle/>
                    <a:p>
                      <a:pPr marL="0" marR="0">
                        <a:spcBef>
                          <a:spcPts val="0"/>
                        </a:spcBef>
                        <a:spcAft>
                          <a:spcPts val="0"/>
                        </a:spcAft>
                      </a:pPr>
                      <a:r>
                        <a:rPr lang="en-US" sz="1100" dirty="0">
                          <a:effectLst/>
                        </a:rPr>
                        <a:t>Math</a:t>
                      </a:r>
                      <a:endParaRPr lang="en-US" sz="1000" dirty="0">
                        <a:effectLst/>
                        <a:latin typeface="Calibri"/>
                        <a:ea typeface="Calibri"/>
                        <a:cs typeface="Times New Roman"/>
                      </a:endParaRPr>
                    </a:p>
                  </a:txBody>
                  <a:tcPr marL="63631" marR="63631" marT="0" marB="0"/>
                </a:tc>
                <a:tc>
                  <a:txBody>
                    <a:bodyPr/>
                    <a:lstStyle/>
                    <a:p>
                      <a:pPr marL="0" marR="0">
                        <a:spcBef>
                          <a:spcPts val="0"/>
                        </a:spcBef>
                        <a:spcAft>
                          <a:spcPts val="0"/>
                        </a:spcAft>
                      </a:pPr>
                      <a:r>
                        <a:rPr lang="en-US" sz="1100" dirty="0">
                          <a:effectLst/>
                        </a:rPr>
                        <a:t>Increase math proficiency from  55% to 71% ( with a focus on increasing the median growth) as measured by the 2012-2013 AIMS </a:t>
                      </a:r>
                      <a:endParaRPr lang="en-US" sz="1000" dirty="0">
                        <a:effectLst/>
                        <a:latin typeface="Calibri"/>
                        <a:ea typeface="Calibri"/>
                        <a:cs typeface="Times New Roman"/>
                      </a:endParaRPr>
                    </a:p>
                  </a:txBody>
                  <a:tcPr marL="63631" marR="63631" marT="0" marB="0"/>
                </a:tc>
              </a:tr>
              <a:tr h="566787">
                <a:tc>
                  <a:txBody>
                    <a:bodyPr/>
                    <a:lstStyle/>
                    <a:p>
                      <a:pPr marL="0" marR="0">
                        <a:spcBef>
                          <a:spcPts val="0"/>
                        </a:spcBef>
                        <a:spcAft>
                          <a:spcPts val="0"/>
                        </a:spcAft>
                      </a:pPr>
                      <a:r>
                        <a:rPr lang="en-US" sz="1100" dirty="0">
                          <a:effectLst/>
                        </a:rPr>
                        <a:t>Graduation Rate</a:t>
                      </a:r>
                      <a:endParaRPr lang="en-US" sz="1000" dirty="0">
                        <a:effectLst/>
                      </a:endParaRPr>
                    </a:p>
                    <a:p>
                      <a:pPr marL="0" marR="0">
                        <a:spcBef>
                          <a:spcPts val="0"/>
                        </a:spcBef>
                        <a:spcAft>
                          <a:spcPts val="0"/>
                        </a:spcAft>
                      </a:pPr>
                      <a:r>
                        <a:rPr lang="en-US" sz="1100" dirty="0">
                          <a:effectLst/>
                        </a:rPr>
                        <a:t>(for High Schools only)</a:t>
                      </a:r>
                      <a:endParaRPr lang="en-US" sz="1000" dirty="0">
                        <a:effectLst/>
                        <a:latin typeface="Calibri"/>
                        <a:ea typeface="Calibri"/>
                        <a:cs typeface="Times New Roman"/>
                      </a:endParaRPr>
                    </a:p>
                  </a:txBody>
                  <a:tcPr marL="63631" marR="63631" marT="0" marB="0"/>
                </a:tc>
                <a:tc>
                  <a:txBody>
                    <a:bodyPr/>
                    <a:lstStyle/>
                    <a:p>
                      <a:pPr marL="0" marR="0">
                        <a:spcBef>
                          <a:spcPts val="0"/>
                        </a:spcBef>
                        <a:spcAft>
                          <a:spcPts val="0"/>
                        </a:spcAft>
                      </a:pPr>
                      <a:r>
                        <a:rPr lang="en-US" sz="1100" dirty="0">
                          <a:effectLst/>
                        </a:rPr>
                        <a:t>Increase graduation rate to 82% as measured by the 2012- 2013 cohort graduation rate</a:t>
                      </a:r>
                      <a:endParaRPr lang="en-US" sz="1000" dirty="0">
                        <a:effectLst/>
                        <a:latin typeface="Calibri"/>
                        <a:ea typeface="Calibri"/>
                        <a:cs typeface="Times New Roman"/>
                      </a:endParaRPr>
                    </a:p>
                  </a:txBody>
                  <a:tcPr marL="63631" marR="63631" marT="0" marB="0"/>
                </a:tc>
              </a:tr>
              <a:tr h="339365">
                <a:tc>
                  <a:txBody>
                    <a:bodyPr/>
                    <a:lstStyle/>
                    <a:p>
                      <a:pPr marL="0" marR="0">
                        <a:spcBef>
                          <a:spcPts val="0"/>
                        </a:spcBef>
                        <a:spcAft>
                          <a:spcPts val="0"/>
                        </a:spcAft>
                      </a:pPr>
                      <a:r>
                        <a:rPr lang="en-US" sz="1100" dirty="0">
                          <a:effectLst/>
                        </a:rPr>
                        <a:t>English Language Learners</a:t>
                      </a:r>
                      <a:endParaRPr lang="en-US" sz="1000" dirty="0">
                        <a:effectLst/>
                        <a:latin typeface="Calibri"/>
                        <a:ea typeface="Calibri"/>
                        <a:cs typeface="Times New Roman"/>
                      </a:endParaRPr>
                    </a:p>
                  </a:txBody>
                  <a:tcPr marL="63631" marR="63631" marT="0" marB="0"/>
                </a:tc>
                <a:tc>
                  <a:txBody>
                    <a:bodyPr/>
                    <a:lstStyle/>
                    <a:p>
                      <a:pPr marL="0" marR="0">
                        <a:spcBef>
                          <a:spcPts val="0"/>
                        </a:spcBef>
                        <a:spcAft>
                          <a:spcPts val="0"/>
                        </a:spcAft>
                      </a:pPr>
                      <a:r>
                        <a:rPr lang="en-US" sz="1100" dirty="0">
                          <a:effectLst/>
                        </a:rPr>
                        <a:t>Increase reclassification of ELL students by 30% during the 2011-12 school year as measured by the spring AZELLA results. </a:t>
                      </a:r>
                      <a:endParaRPr lang="en-US" sz="1000" dirty="0">
                        <a:effectLst/>
                        <a:latin typeface="Calibri"/>
                        <a:ea typeface="Calibri"/>
                        <a:cs typeface="Times New Roman"/>
                      </a:endParaRPr>
                    </a:p>
                  </a:txBody>
                  <a:tcPr marL="63631" marR="63631" marT="0" marB="0"/>
                </a:tc>
              </a:tr>
              <a:tr h="407709">
                <a:tc>
                  <a:txBody>
                    <a:bodyPr/>
                    <a:lstStyle/>
                    <a:p>
                      <a:pPr marL="0" marR="0">
                        <a:spcBef>
                          <a:spcPts val="0"/>
                        </a:spcBef>
                        <a:spcAft>
                          <a:spcPts val="0"/>
                        </a:spcAft>
                      </a:pPr>
                      <a:r>
                        <a:rPr lang="en-US" sz="1100" dirty="0">
                          <a:effectLst/>
                        </a:rPr>
                        <a:t>Student Attendance</a:t>
                      </a:r>
                      <a:endParaRPr lang="en-US" sz="1000" dirty="0">
                        <a:effectLst/>
                        <a:latin typeface="Calibri"/>
                        <a:ea typeface="Calibri"/>
                        <a:cs typeface="Times New Roman"/>
                      </a:endParaRPr>
                    </a:p>
                  </a:txBody>
                  <a:tcPr marL="63631" marR="63631" marT="0" marB="0"/>
                </a:tc>
                <a:tc>
                  <a:txBody>
                    <a:bodyPr/>
                    <a:lstStyle/>
                    <a:p>
                      <a:pPr marL="0" marR="0">
                        <a:spcBef>
                          <a:spcPts val="0"/>
                        </a:spcBef>
                        <a:spcAft>
                          <a:spcPts val="0"/>
                        </a:spcAft>
                      </a:pPr>
                      <a:r>
                        <a:rPr lang="en-US" sz="1100" dirty="0">
                          <a:effectLst/>
                        </a:rPr>
                        <a:t>Maintain a 90% or better student attendance in the 2011-12 school year as measured by the ADE attendance/membership report</a:t>
                      </a:r>
                      <a:endParaRPr lang="en-US" sz="1000" dirty="0">
                        <a:effectLst/>
                        <a:latin typeface="Calibri"/>
                        <a:ea typeface="Calibri"/>
                        <a:cs typeface="Times New Roman"/>
                      </a:endParaRPr>
                    </a:p>
                  </a:txBody>
                  <a:tcPr marL="63631" marR="63631" marT="0" marB="0"/>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3367006434"/>
              </p:ext>
            </p:extLst>
          </p:nvPr>
        </p:nvGraphicFramePr>
        <p:xfrm>
          <a:off x="457200" y="2755826"/>
          <a:ext cx="8229600" cy="2214710"/>
        </p:xfrm>
        <a:graphic>
          <a:graphicData uri="http://schemas.openxmlformats.org/drawingml/2006/table">
            <a:tbl>
              <a:tblPr firstRow="1" firstCol="1" bandRow="1">
                <a:tableStyleId>{5C22544A-7EE6-4342-B048-85BDC9FD1C3A}</a:tableStyleId>
              </a:tblPr>
              <a:tblGrid>
                <a:gridCol w="1389275"/>
                <a:gridCol w="6840325"/>
              </a:tblGrid>
              <a:tr h="169682">
                <a:tc>
                  <a:txBody>
                    <a:bodyPr/>
                    <a:lstStyle/>
                    <a:p>
                      <a:pPr marL="0" marR="0" algn="ctr">
                        <a:spcBef>
                          <a:spcPts val="0"/>
                        </a:spcBef>
                        <a:spcAft>
                          <a:spcPts val="0"/>
                        </a:spcAft>
                      </a:pPr>
                      <a:r>
                        <a:rPr lang="en-US" sz="1100" dirty="0">
                          <a:effectLst/>
                        </a:rPr>
                        <a:t>Goal Area</a:t>
                      </a:r>
                      <a:endParaRPr lang="en-US" sz="1000" dirty="0">
                        <a:effectLst/>
                        <a:latin typeface="Calibri"/>
                        <a:ea typeface="Calibri"/>
                        <a:cs typeface="Times New Roman"/>
                      </a:endParaRPr>
                    </a:p>
                  </a:txBody>
                  <a:tcPr marL="63631" marR="63631" marT="0" marB="0"/>
                </a:tc>
                <a:tc>
                  <a:txBody>
                    <a:bodyPr/>
                    <a:lstStyle/>
                    <a:p>
                      <a:pPr marL="0" marR="0" algn="ctr">
                        <a:spcBef>
                          <a:spcPts val="0"/>
                        </a:spcBef>
                        <a:spcAft>
                          <a:spcPts val="0"/>
                        </a:spcAft>
                      </a:pPr>
                      <a:r>
                        <a:rPr lang="en-US" sz="1100" dirty="0">
                          <a:effectLst/>
                        </a:rPr>
                        <a:t>Measurement Statements</a:t>
                      </a:r>
                      <a:endParaRPr lang="en-US" sz="1000" dirty="0">
                        <a:effectLst/>
                        <a:latin typeface="Calibri"/>
                        <a:ea typeface="Calibri"/>
                        <a:cs typeface="Times New Roman"/>
                      </a:endParaRPr>
                    </a:p>
                  </a:txBody>
                  <a:tcPr marL="63631" marR="63631" marT="0" marB="0"/>
                </a:tc>
              </a:tr>
              <a:tr h="391802">
                <a:tc>
                  <a:txBody>
                    <a:bodyPr/>
                    <a:lstStyle/>
                    <a:p>
                      <a:pPr marL="0" marR="0">
                        <a:spcBef>
                          <a:spcPts val="0"/>
                        </a:spcBef>
                        <a:spcAft>
                          <a:spcPts val="0"/>
                        </a:spcAft>
                      </a:pPr>
                      <a:r>
                        <a:rPr lang="en-US" sz="1100" dirty="0">
                          <a:effectLst/>
                        </a:rPr>
                        <a:t>Reading</a:t>
                      </a:r>
                      <a:endParaRPr lang="en-US" sz="1000" dirty="0">
                        <a:effectLst/>
                        <a:latin typeface="Calibri"/>
                        <a:ea typeface="Calibri"/>
                        <a:cs typeface="Times New Roman"/>
                      </a:endParaRPr>
                    </a:p>
                  </a:txBody>
                  <a:tcPr marL="63631" marR="63631" marT="0" marB="0"/>
                </a:tc>
                <a:tc>
                  <a:txBody>
                    <a:bodyPr/>
                    <a:lstStyle/>
                    <a:p>
                      <a:pPr marL="0" marR="0">
                        <a:spcBef>
                          <a:spcPts val="0"/>
                        </a:spcBef>
                        <a:spcAft>
                          <a:spcPts val="0"/>
                        </a:spcAft>
                      </a:pPr>
                      <a:r>
                        <a:rPr lang="en-US" sz="1100" dirty="0">
                          <a:effectLst/>
                        </a:rPr>
                        <a:t>Increase reading proficiency from 78% to 84% (with a focus on increasing the median growth) as measured by the 2012-13 AIMS</a:t>
                      </a:r>
                      <a:endParaRPr lang="en-US" sz="1000" dirty="0">
                        <a:effectLst/>
                        <a:latin typeface="Calibri"/>
                        <a:ea typeface="Calibri"/>
                        <a:cs typeface="Times New Roman"/>
                      </a:endParaRPr>
                    </a:p>
                  </a:txBody>
                  <a:tcPr marL="63631" marR="63631" marT="0" marB="0"/>
                </a:tc>
              </a:tr>
              <a:tr h="339365">
                <a:tc>
                  <a:txBody>
                    <a:bodyPr/>
                    <a:lstStyle/>
                    <a:p>
                      <a:pPr marL="0" marR="0">
                        <a:spcBef>
                          <a:spcPts val="0"/>
                        </a:spcBef>
                        <a:spcAft>
                          <a:spcPts val="0"/>
                        </a:spcAft>
                      </a:pPr>
                      <a:r>
                        <a:rPr lang="en-US" sz="1100" dirty="0">
                          <a:effectLst/>
                        </a:rPr>
                        <a:t>Math</a:t>
                      </a:r>
                      <a:endParaRPr lang="en-US" sz="1000" dirty="0">
                        <a:effectLst/>
                        <a:latin typeface="Calibri"/>
                        <a:ea typeface="Calibri"/>
                        <a:cs typeface="Times New Roman"/>
                      </a:endParaRPr>
                    </a:p>
                  </a:txBody>
                  <a:tcPr marL="63631" marR="63631" marT="0" marB="0"/>
                </a:tc>
                <a:tc>
                  <a:txBody>
                    <a:bodyPr/>
                    <a:lstStyle/>
                    <a:p>
                      <a:pPr marL="0" marR="0">
                        <a:spcBef>
                          <a:spcPts val="0"/>
                        </a:spcBef>
                        <a:spcAft>
                          <a:spcPts val="0"/>
                        </a:spcAft>
                      </a:pPr>
                      <a:r>
                        <a:rPr lang="en-US" sz="1100" dirty="0">
                          <a:effectLst/>
                        </a:rPr>
                        <a:t>Increase math proficiency from  55% to 71% ( with a focus on increasing the median growth) as measured by the 2012-2013 AIMS </a:t>
                      </a:r>
                      <a:endParaRPr lang="en-US" sz="1000" dirty="0">
                        <a:effectLst/>
                        <a:latin typeface="Calibri"/>
                        <a:ea typeface="Calibri"/>
                        <a:cs typeface="Times New Roman"/>
                      </a:endParaRPr>
                    </a:p>
                  </a:txBody>
                  <a:tcPr marL="63631" marR="63631" marT="0" marB="0"/>
                </a:tc>
              </a:tr>
              <a:tr h="566787">
                <a:tc>
                  <a:txBody>
                    <a:bodyPr/>
                    <a:lstStyle/>
                    <a:p>
                      <a:pPr marL="0" marR="0">
                        <a:spcBef>
                          <a:spcPts val="0"/>
                        </a:spcBef>
                        <a:spcAft>
                          <a:spcPts val="0"/>
                        </a:spcAft>
                      </a:pPr>
                      <a:r>
                        <a:rPr lang="en-US" sz="1100" dirty="0">
                          <a:effectLst/>
                        </a:rPr>
                        <a:t>Graduation Rate</a:t>
                      </a:r>
                      <a:endParaRPr lang="en-US" sz="1000" dirty="0">
                        <a:effectLst/>
                      </a:endParaRPr>
                    </a:p>
                    <a:p>
                      <a:pPr marL="0" marR="0">
                        <a:spcBef>
                          <a:spcPts val="0"/>
                        </a:spcBef>
                        <a:spcAft>
                          <a:spcPts val="0"/>
                        </a:spcAft>
                      </a:pPr>
                      <a:r>
                        <a:rPr lang="en-US" sz="1100" dirty="0">
                          <a:effectLst/>
                        </a:rPr>
                        <a:t>(for High Schools only)</a:t>
                      </a:r>
                      <a:endParaRPr lang="en-US" sz="1000" dirty="0">
                        <a:effectLst/>
                        <a:latin typeface="Calibri"/>
                        <a:ea typeface="Calibri"/>
                        <a:cs typeface="Times New Roman"/>
                      </a:endParaRPr>
                    </a:p>
                  </a:txBody>
                  <a:tcPr marL="63631" marR="63631" marT="0" marB="0"/>
                </a:tc>
                <a:tc>
                  <a:txBody>
                    <a:bodyPr/>
                    <a:lstStyle/>
                    <a:p>
                      <a:pPr marL="0" marR="0">
                        <a:spcBef>
                          <a:spcPts val="0"/>
                        </a:spcBef>
                        <a:spcAft>
                          <a:spcPts val="0"/>
                        </a:spcAft>
                      </a:pPr>
                      <a:r>
                        <a:rPr lang="en-US" sz="1100" dirty="0">
                          <a:effectLst/>
                        </a:rPr>
                        <a:t>Increase graduation rate to 82% as measured by the 2012- 2013 cohort graduation rate</a:t>
                      </a:r>
                      <a:endParaRPr lang="en-US" sz="1000" dirty="0">
                        <a:effectLst/>
                        <a:latin typeface="Calibri"/>
                        <a:ea typeface="Calibri"/>
                        <a:cs typeface="Times New Roman"/>
                      </a:endParaRPr>
                    </a:p>
                  </a:txBody>
                  <a:tcPr marL="63631" marR="63631" marT="0" marB="0"/>
                </a:tc>
              </a:tr>
              <a:tr h="339365">
                <a:tc>
                  <a:txBody>
                    <a:bodyPr/>
                    <a:lstStyle/>
                    <a:p>
                      <a:pPr marL="0" marR="0">
                        <a:spcBef>
                          <a:spcPts val="0"/>
                        </a:spcBef>
                        <a:spcAft>
                          <a:spcPts val="0"/>
                        </a:spcAft>
                      </a:pPr>
                      <a:r>
                        <a:rPr lang="en-US" sz="1100" dirty="0">
                          <a:effectLst/>
                        </a:rPr>
                        <a:t>English Language Learners</a:t>
                      </a:r>
                      <a:endParaRPr lang="en-US" sz="1000" dirty="0">
                        <a:effectLst/>
                        <a:latin typeface="Calibri"/>
                        <a:ea typeface="Calibri"/>
                        <a:cs typeface="Times New Roman"/>
                      </a:endParaRPr>
                    </a:p>
                  </a:txBody>
                  <a:tcPr marL="63631" marR="63631" marT="0" marB="0"/>
                </a:tc>
                <a:tc>
                  <a:txBody>
                    <a:bodyPr/>
                    <a:lstStyle/>
                    <a:p>
                      <a:pPr marL="0" marR="0">
                        <a:spcBef>
                          <a:spcPts val="0"/>
                        </a:spcBef>
                        <a:spcAft>
                          <a:spcPts val="0"/>
                        </a:spcAft>
                      </a:pPr>
                      <a:r>
                        <a:rPr lang="en-US" sz="1100" dirty="0">
                          <a:effectLst/>
                        </a:rPr>
                        <a:t>Increase reclassification of ELL students by 30% during the 2011-12 school year as measured by the spring AZELLA results. </a:t>
                      </a:r>
                      <a:endParaRPr lang="en-US" sz="1000" dirty="0">
                        <a:effectLst/>
                        <a:latin typeface="Calibri"/>
                        <a:ea typeface="Calibri"/>
                        <a:cs typeface="Times New Roman"/>
                      </a:endParaRPr>
                    </a:p>
                  </a:txBody>
                  <a:tcPr marL="63631" marR="63631" marT="0" marB="0"/>
                </a:tc>
              </a:tr>
              <a:tr h="407709">
                <a:tc>
                  <a:txBody>
                    <a:bodyPr/>
                    <a:lstStyle/>
                    <a:p>
                      <a:pPr marL="0" marR="0">
                        <a:spcBef>
                          <a:spcPts val="0"/>
                        </a:spcBef>
                        <a:spcAft>
                          <a:spcPts val="0"/>
                        </a:spcAft>
                      </a:pPr>
                      <a:r>
                        <a:rPr lang="en-US" sz="1100" dirty="0">
                          <a:effectLst/>
                        </a:rPr>
                        <a:t>Student Attendance</a:t>
                      </a:r>
                      <a:endParaRPr lang="en-US" sz="1000" dirty="0">
                        <a:effectLst/>
                        <a:latin typeface="Calibri"/>
                        <a:ea typeface="Calibri"/>
                        <a:cs typeface="Times New Roman"/>
                      </a:endParaRPr>
                    </a:p>
                  </a:txBody>
                  <a:tcPr marL="63631" marR="63631" marT="0" marB="0"/>
                </a:tc>
                <a:tc>
                  <a:txBody>
                    <a:bodyPr/>
                    <a:lstStyle/>
                    <a:p>
                      <a:pPr marL="0" marR="0">
                        <a:spcBef>
                          <a:spcPts val="0"/>
                        </a:spcBef>
                        <a:spcAft>
                          <a:spcPts val="0"/>
                        </a:spcAft>
                      </a:pPr>
                      <a:r>
                        <a:rPr lang="en-US" sz="1100" dirty="0">
                          <a:effectLst/>
                        </a:rPr>
                        <a:t>Maintain a 90% or better student attendance in the 2011-12 school year as measured by the ADE attendance/membership report</a:t>
                      </a:r>
                      <a:endParaRPr lang="en-US" sz="1000" dirty="0">
                        <a:effectLst/>
                        <a:latin typeface="Calibri"/>
                        <a:ea typeface="Calibri"/>
                        <a:cs typeface="Times New Roman"/>
                      </a:endParaRPr>
                    </a:p>
                  </a:txBody>
                  <a:tcPr marL="63631" marR="63631" marT="0" marB="0"/>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3661458031"/>
              </p:ext>
            </p:extLst>
          </p:nvPr>
        </p:nvGraphicFramePr>
        <p:xfrm>
          <a:off x="304800" y="1600200"/>
          <a:ext cx="8382000" cy="3698238"/>
        </p:xfrm>
        <a:graphic>
          <a:graphicData uri="http://schemas.openxmlformats.org/drawingml/2006/table">
            <a:tbl>
              <a:tblPr firstRow="1" firstCol="1" bandRow="1">
                <a:tableStyleId>{5C22544A-7EE6-4342-B048-85BDC9FD1C3A}</a:tableStyleId>
              </a:tblPr>
              <a:tblGrid>
                <a:gridCol w="1415002"/>
                <a:gridCol w="6966998"/>
              </a:tblGrid>
              <a:tr h="258221">
                <a:tc>
                  <a:txBody>
                    <a:bodyPr/>
                    <a:lstStyle/>
                    <a:p>
                      <a:pPr marL="0" marR="0" algn="ctr">
                        <a:spcBef>
                          <a:spcPts val="0"/>
                        </a:spcBef>
                        <a:spcAft>
                          <a:spcPts val="0"/>
                        </a:spcAft>
                      </a:pPr>
                      <a:r>
                        <a:rPr lang="en-US" sz="1600" dirty="0">
                          <a:effectLst/>
                        </a:rPr>
                        <a:t>Goal </a:t>
                      </a:r>
                      <a:r>
                        <a:rPr lang="en-US" sz="1600" dirty="0" smtClean="0">
                          <a:effectLst/>
                        </a:rPr>
                        <a:t>Area</a:t>
                      </a:r>
                      <a:endParaRPr lang="en-US" sz="1600" dirty="0">
                        <a:effectLst/>
                        <a:latin typeface="Calibri"/>
                        <a:ea typeface="Calibri"/>
                        <a:cs typeface="Times New Roman"/>
                      </a:endParaRPr>
                    </a:p>
                  </a:txBody>
                  <a:tcPr marL="63631" marR="63631" marT="0" marB="0"/>
                </a:tc>
                <a:tc>
                  <a:txBody>
                    <a:bodyPr/>
                    <a:lstStyle/>
                    <a:p>
                      <a:pPr marL="0" marR="0" algn="ctr">
                        <a:spcBef>
                          <a:spcPts val="0"/>
                        </a:spcBef>
                        <a:spcAft>
                          <a:spcPts val="0"/>
                        </a:spcAft>
                      </a:pPr>
                      <a:r>
                        <a:rPr lang="en-US" sz="1600" dirty="0">
                          <a:effectLst/>
                        </a:rPr>
                        <a:t>Measurement Statements</a:t>
                      </a:r>
                      <a:endParaRPr lang="en-US" sz="1600" dirty="0">
                        <a:effectLst/>
                        <a:latin typeface="Calibri"/>
                        <a:ea typeface="Calibri"/>
                        <a:cs typeface="Times New Roman"/>
                      </a:endParaRPr>
                    </a:p>
                  </a:txBody>
                  <a:tcPr marL="63631" marR="63631" marT="0" marB="0"/>
                </a:tc>
              </a:tr>
              <a:tr h="596243">
                <a:tc>
                  <a:txBody>
                    <a:bodyPr/>
                    <a:lstStyle/>
                    <a:p>
                      <a:pPr marL="0" marR="0">
                        <a:spcBef>
                          <a:spcPts val="0"/>
                        </a:spcBef>
                        <a:spcAft>
                          <a:spcPts val="0"/>
                        </a:spcAft>
                      </a:pPr>
                      <a:r>
                        <a:rPr lang="en-US" sz="1600" dirty="0">
                          <a:effectLst/>
                        </a:rPr>
                        <a:t>Reading</a:t>
                      </a:r>
                      <a:endParaRPr lang="en-US" sz="1600" dirty="0">
                        <a:effectLst/>
                        <a:latin typeface="Calibri"/>
                        <a:ea typeface="Calibri"/>
                        <a:cs typeface="Times New Roman"/>
                      </a:endParaRPr>
                    </a:p>
                  </a:txBody>
                  <a:tcPr marL="63631" marR="63631" marT="0" marB="0"/>
                </a:tc>
                <a:tc>
                  <a:txBody>
                    <a:bodyPr/>
                    <a:lstStyle/>
                    <a:p>
                      <a:pPr marL="0" marR="0">
                        <a:spcBef>
                          <a:spcPts val="0"/>
                        </a:spcBef>
                        <a:spcAft>
                          <a:spcPts val="0"/>
                        </a:spcAft>
                      </a:pPr>
                      <a:r>
                        <a:rPr lang="en-US" sz="1600" dirty="0">
                          <a:effectLst/>
                        </a:rPr>
                        <a:t>Increase reading proficiency from 78% to 84% (with a focus on increasing the median growth) as measured by the 2012-13 AIMS</a:t>
                      </a:r>
                      <a:endParaRPr lang="en-US" sz="1600" dirty="0">
                        <a:effectLst/>
                        <a:latin typeface="Calibri"/>
                        <a:ea typeface="Calibri"/>
                        <a:cs typeface="Times New Roman"/>
                      </a:endParaRPr>
                    </a:p>
                  </a:txBody>
                  <a:tcPr marL="63631" marR="63631" marT="0" marB="0"/>
                </a:tc>
              </a:tr>
              <a:tr h="516444">
                <a:tc>
                  <a:txBody>
                    <a:bodyPr/>
                    <a:lstStyle/>
                    <a:p>
                      <a:pPr marL="0" marR="0">
                        <a:spcBef>
                          <a:spcPts val="0"/>
                        </a:spcBef>
                        <a:spcAft>
                          <a:spcPts val="0"/>
                        </a:spcAft>
                      </a:pPr>
                      <a:r>
                        <a:rPr lang="en-US" sz="1600" dirty="0">
                          <a:effectLst/>
                        </a:rPr>
                        <a:t>Math</a:t>
                      </a:r>
                      <a:endParaRPr lang="en-US" sz="1600" dirty="0">
                        <a:effectLst/>
                        <a:latin typeface="Calibri"/>
                        <a:ea typeface="Calibri"/>
                        <a:cs typeface="Times New Roman"/>
                      </a:endParaRPr>
                    </a:p>
                  </a:txBody>
                  <a:tcPr marL="63631" marR="63631" marT="0" marB="0"/>
                </a:tc>
                <a:tc>
                  <a:txBody>
                    <a:bodyPr/>
                    <a:lstStyle/>
                    <a:p>
                      <a:pPr marL="0" marR="0">
                        <a:spcBef>
                          <a:spcPts val="0"/>
                        </a:spcBef>
                        <a:spcAft>
                          <a:spcPts val="0"/>
                        </a:spcAft>
                      </a:pPr>
                      <a:r>
                        <a:rPr lang="en-US" sz="1600" dirty="0">
                          <a:effectLst/>
                        </a:rPr>
                        <a:t>Increase math proficiency from  55% to 71% ( with a focus on increasing the median growth) as measured by the 2012-2013 AIMS </a:t>
                      </a:r>
                      <a:endParaRPr lang="en-US" sz="1600" dirty="0">
                        <a:effectLst/>
                        <a:latin typeface="Calibri"/>
                        <a:ea typeface="Calibri"/>
                        <a:cs typeface="Times New Roman"/>
                      </a:endParaRPr>
                    </a:p>
                  </a:txBody>
                  <a:tcPr marL="63631" marR="63631" marT="0" marB="0"/>
                </a:tc>
              </a:tr>
              <a:tr h="862534">
                <a:tc>
                  <a:txBody>
                    <a:bodyPr/>
                    <a:lstStyle/>
                    <a:p>
                      <a:pPr marL="0" marR="0">
                        <a:spcBef>
                          <a:spcPts val="0"/>
                        </a:spcBef>
                        <a:spcAft>
                          <a:spcPts val="0"/>
                        </a:spcAft>
                      </a:pPr>
                      <a:r>
                        <a:rPr lang="en-US" sz="1600" dirty="0">
                          <a:effectLst/>
                        </a:rPr>
                        <a:t>Graduation Rate</a:t>
                      </a:r>
                    </a:p>
                    <a:p>
                      <a:pPr marL="0" marR="0">
                        <a:spcBef>
                          <a:spcPts val="0"/>
                        </a:spcBef>
                        <a:spcAft>
                          <a:spcPts val="0"/>
                        </a:spcAft>
                      </a:pPr>
                      <a:r>
                        <a:rPr lang="en-US" sz="1600" dirty="0">
                          <a:effectLst/>
                        </a:rPr>
                        <a:t>(for High Schools only)</a:t>
                      </a:r>
                      <a:endParaRPr lang="en-US" sz="1600" dirty="0">
                        <a:effectLst/>
                        <a:latin typeface="Calibri"/>
                        <a:ea typeface="Calibri"/>
                        <a:cs typeface="Times New Roman"/>
                      </a:endParaRPr>
                    </a:p>
                  </a:txBody>
                  <a:tcPr marL="63631" marR="63631" marT="0" marB="0"/>
                </a:tc>
                <a:tc>
                  <a:txBody>
                    <a:bodyPr/>
                    <a:lstStyle/>
                    <a:p>
                      <a:pPr marL="0" marR="0">
                        <a:spcBef>
                          <a:spcPts val="0"/>
                        </a:spcBef>
                        <a:spcAft>
                          <a:spcPts val="0"/>
                        </a:spcAft>
                      </a:pPr>
                      <a:r>
                        <a:rPr lang="en-US" sz="1600" dirty="0">
                          <a:effectLst/>
                        </a:rPr>
                        <a:t>Increase graduation rate to 82% as measured by the 2012- 2013 cohort graduation rate</a:t>
                      </a:r>
                      <a:endParaRPr lang="en-US" sz="1600" dirty="0">
                        <a:effectLst/>
                        <a:latin typeface="Calibri"/>
                        <a:ea typeface="Calibri"/>
                        <a:cs typeface="Times New Roman"/>
                      </a:endParaRPr>
                    </a:p>
                  </a:txBody>
                  <a:tcPr marL="63631" marR="63631" marT="0" marB="0"/>
                </a:tc>
              </a:tr>
              <a:tr h="516444">
                <a:tc>
                  <a:txBody>
                    <a:bodyPr/>
                    <a:lstStyle/>
                    <a:p>
                      <a:pPr marL="0" marR="0">
                        <a:spcBef>
                          <a:spcPts val="0"/>
                        </a:spcBef>
                        <a:spcAft>
                          <a:spcPts val="0"/>
                        </a:spcAft>
                      </a:pPr>
                      <a:r>
                        <a:rPr lang="en-US" sz="1600" dirty="0">
                          <a:effectLst/>
                        </a:rPr>
                        <a:t>English Language Learners</a:t>
                      </a:r>
                      <a:endParaRPr lang="en-US" sz="1600" dirty="0">
                        <a:effectLst/>
                        <a:latin typeface="Calibri"/>
                        <a:ea typeface="Calibri"/>
                        <a:cs typeface="Times New Roman"/>
                      </a:endParaRPr>
                    </a:p>
                  </a:txBody>
                  <a:tcPr marL="63631" marR="63631" marT="0" marB="0"/>
                </a:tc>
                <a:tc>
                  <a:txBody>
                    <a:bodyPr/>
                    <a:lstStyle/>
                    <a:p>
                      <a:pPr marL="0" marR="0">
                        <a:spcBef>
                          <a:spcPts val="0"/>
                        </a:spcBef>
                        <a:spcAft>
                          <a:spcPts val="0"/>
                        </a:spcAft>
                      </a:pPr>
                      <a:r>
                        <a:rPr lang="en-US" sz="1600" dirty="0">
                          <a:effectLst/>
                        </a:rPr>
                        <a:t>Increase reclassification of ELL students by 30% during the </a:t>
                      </a:r>
                      <a:r>
                        <a:rPr lang="en-US" sz="1600" dirty="0" smtClean="0">
                          <a:effectLst/>
                        </a:rPr>
                        <a:t>2012-13 </a:t>
                      </a:r>
                      <a:r>
                        <a:rPr lang="en-US" sz="1600" dirty="0">
                          <a:effectLst/>
                        </a:rPr>
                        <a:t>school year as measured by the spring AZELLA results. </a:t>
                      </a:r>
                      <a:endParaRPr lang="en-US" sz="1600" dirty="0">
                        <a:effectLst/>
                        <a:latin typeface="Calibri"/>
                        <a:ea typeface="Calibri"/>
                        <a:cs typeface="Times New Roman"/>
                      </a:endParaRPr>
                    </a:p>
                  </a:txBody>
                  <a:tcPr marL="63631" marR="63631" marT="0" marB="0"/>
                </a:tc>
              </a:tr>
              <a:tr h="620450">
                <a:tc>
                  <a:txBody>
                    <a:bodyPr/>
                    <a:lstStyle/>
                    <a:p>
                      <a:pPr marL="0" marR="0">
                        <a:spcBef>
                          <a:spcPts val="0"/>
                        </a:spcBef>
                        <a:spcAft>
                          <a:spcPts val="0"/>
                        </a:spcAft>
                      </a:pPr>
                      <a:r>
                        <a:rPr lang="en-US" sz="1600" dirty="0">
                          <a:effectLst/>
                        </a:rPr>
                        <a:t>Student Attendance</a:t>
                      </a:r>
                      <a:endParaRPr lang="en-US" sz="1600" dirty="0">
                        <a:effectLst/>
                        <a:latin typeface="Calibri"/>
                        <a:ea typeface="Calibri"/>
                        <a:cs typeface="Times New Roman"/>
                      </a:endParaRPr>
                    </a:p>
                  </a:txBody>
                  <a:tcPr marL="63631" marR="63631" marT="0" marB="0"/>
                </a:tc>
                <a:tc>
                  <a:txBody>
                    <a:bodyPr/>
                    <a:lstStyle/>
                    <a:p>
                      <a:pPr marL="0" marR="0">
                        <a:spcBef>
                          <a:spcPts val="0"/>
                        </a:spcBef>
                        <a:spcAft>
                          <a:spcPts val="0"/>
                        </a:spcAft>
                      </a:pPr>
                      <a:r>
                        <a:rPr lang="en-US" sz="1600" dirty="0">
                          <a:effectLst/>
                        </a:rPr>
                        <a:t>Maintain a 90% or better student attendance in the </a:t>
                      </a:r>
                      <a:r>
                        <a:rPr lang="en-US" sz="1600" dirty="0" smtClean="0">
                          <a:effectLst/>
                        </a:rPr>
                        <a:t>2012-13 school </a:t>
                      </a:r>
                      <a:r>
                        <a:rPr lang="en-US" sz="1600" dirty="0">
                          <a:effectLst/>
                        </a:rPr>
                        <a:t>year as measured by the ADE attendance/membership report</a:t>
                      </a:r>
                      <a:endParaRPr lang="en-US" sz="1600" dirty="0">
                        <a:effectLst/>
                        <a:latin typeface="Calibri"/>
                        <a:ea typeface="Calibri"/>
                        <a:cs typeface="Times New Roman"/>
                      </a:endParaRPr>
                    </a:p>
                  </a:txBody>
                  <a:tcPr marL="63631" marR="63631" marT="0" marB="0"/>
                </a:tc>
              </a:tr>
            </a:tbl>
          </a:graphicData>
        </a:graphic>
      </p:graphicFrame>
    </p:spTree>
    <p:extLst>
      <p:ext uri="{BB962C8B-B14F-4D97-AF65-F5344CB8AC3E}">
        <p14:creationId xmlns:p14="http://schemas.microsoft.com/office/powerpoint/2010/main" val="27387372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smtClean="0"/>
              <a:t>Behavioral Data</a:t>
            </a:r>
            <a:br>
              <a:rPr lang="en-US" dirty="0" smtClean="0"/>
            </a:br>
            <a:r>
              <a:rPr lang="en-US" dirty="0" smtClean="0"/>
              <a:t>S3 Survey Results</a:t>
            </a:r>
            <a:endParaRPr lang="en-US" dirty="0"/>
          </a:p>
        </p:txBody>
      </p:sp>
      <p:sp>
        <p:nvSpPr>
          <p:cNvPr id="8" name="Content Placeholder 7"/>
          <p:cNvSpPr>
            <a:spLocks noGrp="1"/>
          </p:cNvSpPr>
          <p:nvPr>
            <p:ph idx="1"/>
          </p:nvPr>
        </p:nvSpPr>
        <p:spPr/>
        <p:txBody>
          <a:bodyPr>
            <a:normAutofit fontScale="92500" lnSpcReduction="20000"/>
          </a:bodyPr>
          <a:lstStyle/>
          <a:p>
            <a:r>
              <a:rPr lang="en-US" dirty="0" smtClean="0"/>
              <a:t>Order and Discipline</a:t>
            </a:r>
          </a:p>
          <a:p>
            <a:pPr lvl="1"/>
            <a:r>
              <a:rPr lang="en-US" b="1" dirty="0" smtClean="0"/>
              <a:t>More than 20%</a:t>
            </a:r>
            <a:r>
              <a:rPr lang="en-US" dirty="0" smtClean="0"/>
              <a:t> of students responded that they disagreed or strongly disagreed with the following aspects of order and discipline at Coronado: classroom rules are applied equally, rules of the school are fair, rules are enforced consistently and fairly, discipline is fair</a:t>
            </a:r>
            <a:endParaRPr lang="en-US" dirty="0" smtClean="0">
              <a:effectLst/>
            </a:endParaRPr>
          </a:p>
          <a:p>
            <a:pPr lvl="1"/>
            <a:r>
              <a:rPr lang="en-US" dirty="0" smtClean="0"/>
              <a:t>Female students at Coronado appear to have greater concerns with regard to order and discipline.  For all statements related to order and discipline females students disagreed or strongly disagreed more than their male counterparts.</a:t>
            </a:r>
          </a:p>
          <a:p>
            <a:pPr marL="0" indent="0">
              <a:buNone/>
            </a:pPr>
            <a:endParaRPr lang="en-US" dirty="0" smtClean="0"/>
          </a:p>
          <a:p>
            <a:endParaRPr lang="en-US" dirty="0" smtClean="0"/>
          </a:p>
          <a:p>
            <a:endParaRPr lang="en-US" dirty="0"/>
          </a:p>
        </p:txBody>
      </p:sp>
    </p:spTree>
    <p:extLst>
      <p:ext uri="{BB962C8B-B14F-4D97-AF65-F5344CB8AC3E}">
        <p14:creationId xmlns:p14="http://schemas.microsoft.com/office/powerpoint/2010/main" val="12402293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Behavioral Data</a:t>
            </a:r>
            <a:br>
              <a:rPr lang="en-US" dirty="0" smtClean="0"/>
            </a:br>
            <a:r>
              <a:rPr lang="en-US" dirty="0" smtClean="0"/>
              <a:t>S3 Survey Results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Connectedness</a:t>
            </a:r>
          </a:p>
          <a:p>
            <a:pPr lvl="1"/>
            <a:r>
              <a:rPr lang="en-US" b="1" dirty="0" smtClean="0"/>
              <a:t>Increases </a:t>
            </a:r>
            <a:r>
              <a:rPr lang="en-US" b="1" dirty="0"/>
              <a:t>in the number of students reporting that they disagreed or strongly disagreed that teachers understood their problems</a:t>
            </a:r>
            <a:r>
              <a:rPr lang="en-US" dirty="0"/>
              <a:t> from 23.4% - 29.8%. </a:t>
            </a:r>
            <a:r>
              <a:rPr lang="en-US" dirty="0" smtClean="0"/>
              <a:t>*African </a:t>
            </a:r>
            <a:r>
              <a:rPr lang="en-US" dirty="0"/>
              <a:t>American students made up more than half of the students that responded this way.</a:t>
            </a:r>
            <a:endParaRPr lang="en-US" dirty="0" smtClean="0">
              <a:effectLst/>
            </a:endParaRPr>
          </a:p>
          <a:p>
            <a:pPr lvl="1"/>
            <a:r>
              <a:rPr lang="en-US" b="1" dirty="0" smtClean="0"/>
              <a:t>Slight </a:t>
            </a:r>
            <a:r>
              <a:rPr lang="en-US" b="1" dirty="0"/>
              <a:t>increases in the number of students that do not feel that their teachers care about them, do not feel their teachers are available to talk to when needed, and  do not feel that their teachers care about them</a:t>
            </a:r>
            <a:r>
              <a:rPr lang="en-US" dirty="0"/>
              <a:t>. </a:t>
            </a:r>
            <a:endParaRPr lang="en-US" dirty="0" smtClean="0">
              <a:effectLst/>
            </a:endParaRPr>
          </a:p>
          <a:p>
            <a:pPr lvl="1"/>
            <a:endParaRPr lang="en-US" dirty="0"/>
          </a:p>
        </p:txBody>
      </p:sp>
    </p:spTree>
    <p:extLst>
      <p:ext uri="{BB962C8B-B14F-4D97-AF65-F5344CB8AC3E}">
        <p14:creationId xmlns:p14="http://schemas.microsoft.com/office/powerpoint/2010/main" val="4337339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Behavior Data</a:t>
            </a:r>
            <a:br>
              <a:rPr lang="en-US" dirty="0" smtClean="0"/>
            </a:br>
            <a:r>
              <a:rPr lang="en-US" dirty="0" smtClean="0"/>
              <a:t>Unexcused Tardy</a:t>
            </a:r>
            <a:endParaRPr lang="en-US" dirty="0"/>
          </a:p>
        </p:txBody>
      </p:sp>
      <p:sp>
        <p:nvSpPr>
          <p:cNvPr id="3" name="Content Placeholder 2"/>
          <p:cNvSpPr>
            <a:spLocks noGrp="1"/>
          </p:cNvSpPr>
          <p:nvPr>
            <p:ph idx="1"/>
          </p:nvPr>
        </p:nvSpPr>
        <p:spPr/>
        <p:txBody>
          <a:bodyPr/>
          <a:lstStyle/>
          <a:p>
            <a:r>
              <a:rPr lang="en-US" sz="2800" dirty="0"/>
              <a:t>910 students have been late to class at least </a:t>
            </a:r>
            <a:r>
              <a:rPr lang="en-US" sz="2800" dirty="0" smtClean="0"/>
              <a:t>once… about </a:t>
            </a:r>
            <a:r>
              <a:rPr lang="en-US" sz="2800" b="1" dirty="0"/>
              <a:t>75% of our </a:t>
            </a:r>
            <a:r>
              <a:rPr lang="en-US" sz="2800" b="1" dirty="0" smtClean="0"/>
              <a:t>students</a:t>
            </a:r>
          </a:p>
          <a:p>
            <a:pPr lvl="1"/>
            <a:r>
              <a:rPr lang="en-US" sz="2000" dirty="0" smtClean="0"/>
              <a:t>Of </a:t>
            </a:r>
            <a:r>
              <a:rPr lang="en-US" sz="2000" dirty="0"/>
              <a:t>these 910 students, 126 students have 15 or more unexcused tardies which is </a:t>
            </a:r>
            <a:r>
              <a:rPr lang="en-US" sz="2000" b="1" dirty="0"/>
              <a:t>10% of our student body</a:t>
            </a:r>
            <a:r>
              <a:rPr lang="en-US" sz="2000" dirty="0"/>
              <a:t> …sophomores make up the greatest percentage </a:t>
            </a:r>
            <a:endParaRPr lang="en-US" sz="2000" dirty="0" smtClean="0"/>
          </a:p>
          <a:p>
            <a:pPr lvl="3"/>
            <a:r>
              <a:rPr lang="en-US" dirty="0" smtClean="0"/>
              <a:t>* Based on data reported.  Numbers are probably higher</a:t>
            </a:r>
            <a:endParaRPr lang="en-US" dirty="0"/>
          </a:p>
        </p:txBody>
      </p:sp>
      <p:graphicFrame>
        <p:nvGraphicFramePr>
          <p:cNvPr id="4" name="Chart 3"/>
          <p:cNvGraphicFramePr/>
          <p:nvPr>
            <p:extLst>
              <p:ext uri="{D42A27DB-BD31-4B8C-83A1-F6EECF244321}">
                <p14:modId xmlns:p14="http://schemas.microsoft.com/office/powerpoint/2010/main" val="1584295889"/>
              </p:ext>
            </p:extLst>
          </p:nvPr>
        </p:nvGraphicFramePr>
        <p:xfrm>
          <a:off x="2133600" y="3810000"/>
          <a:ext cx="4572000" cy="27432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0153614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the data</a:t>
            </a:r>
            <a:endParaRPr lang="en-US" dirty="0"/>
          </a:p>
        </p:txBody>
      </p:sp>
      <p:sp>
        <p:nvSpPr>
          <p:cNvPr id="3" name="Content Placeholder 2"/>
          <p:cNvSpPr>
            <a:spLocks noGrp="1"/>
          </p:cNvSpPr>
          <p:nvPr>
            <p:ph idx="1"/>
          </p:nvPr>
        </p:nvSpPr>
        <p:spPr/>
        <p:txBody>
          <a:bodyPr/>
          <a:lstStyle/>
          <a:p>
            <a:r>
              <a:rPr lang="en-US" dirty="0" smtClean="0"/>
              <a:t>Our Academic and Behavioral Data tell us that we need to firm up our universal interventions: </a:t>
            </a:r>
          </a:p>
          <a:p>
            <a:pPr lvl="1"/>
            <a:r>
              <a:rPr lang="en-US" dirty="0" smtClean="0"/>
              <a:t>Classroom Procedures</a:t>
            </a:r>
          </a:p>
          <a:p>
            <a:pPr lvl="2"/>
            <a:r>
              <a:rPr lang="en-US" dirty="0" smtClean="0"/>
              <a:t>Academic</a:t>
            </a:r>
          </a:p>
          <a:p>
            <a:pPr lvl="2"/>
            <a:r>
              <a:rPr lang="en-US" dirty="0" smtClean="0"/>
              <a:t>Behavioral</a:t>
            </a:r>
          </a:p>
          <a:p>
            <a:pPr lvl="1"/>
            <a:r>
              <a:rPr lang="en-US" dirty="0" smtClean="0"/>
              <a:t>School-wide Procedures</a:t>
            </a:r>
          </a:p>
          <a:p>
            <a:pPr lvl="2"/>
            <a:r>
              <a:rPr lang="en-US" dirty="0" smtClean="0"/>
              <a:t> Academic </a:t>
            </a:r>
          </a:p>
          <a:p>
            <a:pPr lvl="2"/>
            <a:r>
              <a:rPr lang="en-US" dirty="0" smtClean="0"/>
              <a:t>Behavioral</a:t>
            </a:r>
            <a:endParaRPr lang="en-US" dirty="0"/>
          </a:p>
          <a:p>
            <a:pPr lvl="2"/>
            <a:endParaRPr lang="en-US" dirty="0"/>
          </a:p>
        </p:txBody>
      </p:sp>
    </p:spTree>
    <p:extLst>
      <p:ext uri="{BB962C8B-B14F-4D97-AF65-F5344CB8AC3E}">
        <p14:creationId xmlns:p14="http://schemas.microsoft.com/office/powerpoint/2010/main" val="347597885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252</TotalTime>
  <Words>1312</Words>
  <Application>Microsoft Office PowerPoint</Application>
  <PresentationFormat>On-screen Show (4:3)</PresentationFormat>
  <Paragraphs>141</Paragraphs>
  <Slides>12</Slides>
  <Notes>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Best Practices and Processes to Support Great People</vt:lpstr>
      <vt:lpstr>Needs Assessment Results</vt:lpstr>
      <vt:lpstr>Needs Assessment Results</vt:lpstr>
      <vt:lpstr>Coronado Data</vt:lpstr>
      <vt:lpstr>Title 1 Goals</vt:lpstr>
      <vt:lpstr>Behavioral Data S3 Survey Results</vt:lpstr>
      <vt:lpstr>Behavioral Data S3 Survey Results</vt:lpstr>
      <vt:lpstr>Behavior Data Unexcused Tardy</vt:lpstr>
      <vt:lpstr>Using the data</vt:lpstr>
      <vt:lpstr>Best Practice and Strong Process to Support Great People</vt:lpstr>
      <vt:lpstr>Universal Interventions</vt:lpstr>
      <vt:lpstr>Observations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Best Practice and Strong Process to Support Great People</dc:title>
  <dc:creator>Administrator</dc:creator>
  <cp:lastModifiedBy>Administrator</cp:lastModifiedBy>
  <cp:revision>23</cp:revision>
  <dcterms:created xsi:type="dcterms:W3CDTF">2012-11-05T15:21:04Z</dcterms:created>
  <dcterms:modified xsi:type="dcterms:W3CDTF">2012-11-07T17:59:56Z</dcterms:modified>
</cp:coreProperties>
</file>